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309" r:id="rId4"/>
    <p:sldId id="310" r:id="rId5"/>
    <p:sldId id="308" r:id="rId6"/>
    <p:sldId id="287" r:id="rId7"/>
    <p:sldId id="284" r:id="rId8"/>
    <p:sldId id="285" r:id="rId9"/>
    <p:sldId id="283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301" r:id="rId24"/>
    <p:sldId id="302" r:id="rId25"/>
    <p:sldId id="303" r:id="rId26"/>
    <p:sldId id="304" r:id="rId27"/>
    <p:sldId id="305" r:id="rId28"/>
    <p:sldId id="307" r:id="rId29"/>
    <p:sldId id="306" r:id="rId3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AED0"/>
    <a:srgbClr val="287290"/>
    <a:srgbClr val="88B6E0"/>
    <a:srgbClr val="2967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378" autoAdjust="0"/>
    <p:restoredTop sz="94660"/>
  </p:normalViewPr>
  <p:slideViewPr>
    <p:cSldViewPr snapToGrid="0">
      <p:cViewPr varScale="1">
        <p:scale>
          <a:sx n="88" d="100"/>
          <a:sy n="88" d="100"/>
        </p:scale>
        <p:origin x="10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CE3A7-369A-4AD3-931E-7D3CC1348CA7}" type="datetimeFigureOut">
              <a:rPr lang="es-MX" smtClean="0"/>
              <a:t>18/11/2020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349B-1DD0-46C0-9B42-9068013067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01468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CE3A7-369A-4AD3-931E-7D3CC1348CA7}" type="datetimeFigureOut">
              <a:rPr lang="es-MX" smtClean="0"/>
              <a:t>18/11/2020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349B-1DD0-46C0-9B42-9068013067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5970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CE3A7-369A-4AD3-931E-7D3CC1348CA7}" type="datetimeFigureOut">
              <a:rPr lang="es-MX" smtClean="0"/>
              <a:t>18/11/2020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349B-1DD0-46C0-9B42-9068013067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00355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CE3A7-369A-4AD3-931E-7D3CC1348CA7}" type="datetimeFigureOut">
              <a:rPr lang="es-MX" smtClean="0"/>
              <a:t>18/11/2020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349B-1DD0-46C0-9B42-9068013067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1412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CE3A7-369A-4AD3-931E-7D3CC1348CA7}" type="datetimeFigureOut">
              <a:rPr lang="es-MX" smtClean="0"/>
              <a:t>18/11/2020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349B-1DD0-46C0-9B42-9068013067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12262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CE3A7-369A-4AD3-931E-7D3CC1348CA7}" type="datetimeFigureOut">
              <a:rPr lang="es-MX" smtClean="0"/>
              <a:t>18/11/2020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349B-1DD0-46C0-9B42-9068013067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6601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CE3A7-369A-4AD3-931E-7D3CC1348CA7}" type="datetimeFigureOut">
              <a:rPr lang="es-MX" smtClean="0"/>
              <a:t>18/11/2020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349B-1DD0-46C0-9B42-9068013067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0882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CE3A7-369A-4AD3-931E-7D3CC1348CA7}" type="datetimeFigureOut">
              <a:rPr lang="es-MX" smtClean="0"/>
              <a:t>18/11/2020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349B-1DD0-46C0-9B42-9068013067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06022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CE3A7-369A-4AD3-931E-7D3CC1348CA7}" type="datetimeFigureOut">
              <a:rPr lang="es-MX" smtClean="0"/>
              <a:t>18/11/2020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349B-1DD0-46C0-9B42-9068013067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7773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CE3A7-369A-4AD3-931E-7D3CC1348CA7}" type="datetimeFigureOut">
              <a:rPr lang="es-MX" smtClean="0"/>
              <a:t>18/11/2020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349B-1DD0-46C0-9B42-9068013067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5535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CE3A7-369A-4AD3-931E-7D3CC1348CA7}" type="datetimeFigureOut">
              <a:rPr lang="es-MX" smtClean="0"/>
              <a:t>18/11/2020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349B-1DD0-46C0-9B42-9068013067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23446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CE3A7-369A-4AD3-931E-7D3CC1348CA7}" type="datetimeFigureOut">
              <a:rPr lang="es-MX" smtClean="0"/>
              <a:t>18/11/2020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5349B-1DD0-46C0-9B42-9068013067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3781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58753" y="3628494"/>
            <a:ext cx="2005263" cy="238701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38501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5" name="Título 1"/>
          <p:cNvSpPr txBox="1">
            <a:spLocks/>
          </p:cNvSpPr>
          <p:nvPr/>
        </p:nvSpPr>
        <p:spPr>
          <a:xfrm>
            <a:off x="1261384" y="398988"/>
            <a:ext cx="9637294" cy="2387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>
                <a:solidFill>
                  <a:schemeClr val="accent1">
                    <a:lumMod val="50000"/>
                  </a:schemeClr>
                </a:solidFill>
              </a:rPr>
              <a:t>Informe para la Asamblea Anual de </a:t>
            </a:r>
            <a:r>
              <a:rPr lang="es-ES" sz="3600" b="1" dirty="0" err="1">
                <a:solidFill>
                  <a:schemeClr val="accent1">
                    <a:lumMod val="50000"/>
                  </a:schemeClr>
                </a:solidFill>
              </a:rPr>
              <a:t>CPC’s</a:t>
            </a:r>
            <a:r>
              <a:rPr lang="es-ES" sz="3600" b="1" dirty="0">
                <a:solidFill>
                  <a:schemeClr val="accent1">
                    <a:lumMod val="50000"/>
                  </a:schemeClr>
                </a:solidFill>
              </a:rPr>
              <a:t> 2020</a:t>
            </a:r>
            <a:endParaRPr lang="es-MX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3817" y="3628494"/>
            <a:ext cx="7351913" cy="2387016"/>
          </a:xfr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ctr">
            <a:normAutofit/>
          </a:bodyPr>
          <a:lstStyle/>
          <a:p>
            <a:r>
              <a:rPr lang="es-ES" sz="3400" b="1" dirty="0">
                <a:solidFill>
                  <a:schemeClr val="bg1"/>
                </a:solidFill>
              </a:rPr>
              <a:t>Comisión de Comunicación</a:t>
            </a:r>
            <a:br>
              <a:rPr lang="es-ES" sz="3400" b="1" dirty="0">
                <a:solidFill>
                  <a:schemeClr val="bg1"/>
                </a:solidFill>
              </a:rPr>
            </a:br>
            <a:r>
              <a:rPr lang="es-ES" sz="3400" b="1" dirty="0">
                <a:solidFill>
                  <a:schemeClr val="bg1"/>
                </a:solidFill>
              </a:rPr>
              <a:t>Noviembre 19 de 2020</a:t>
            </a:r>
            <a:endParaRPr lang="es-MX" sz="3400" b="1" dirty="0">
              <a:solidFill>
                <a:schemeClr val="bg1"/>
              </a:solidFill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0" y="1"/>
            <a:ext cx="385011" cy="3125584"/>
          </a:xfrm>
          <a:prstGeom prst="rect">
            <a:avLst/>
          </a:prstGeom>
          <a:solidFill>
            <a:srgbClr val="2872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-1" y="-1"/>
            <a:ext cx="385011" cy="2211186"/>
          </a:xfrm>
          <a:prstGeom prst="rect">
            <a:avLst/>
          </a:prstGeom>
          <a:solidFill>
            <a:srgbClr val="58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6F52184-2D3B-8148-A9B9-410366B54D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390" y="3926699"/>
            <a:ext cx="3439234" cy="142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611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6380480"/>
            <a:ext cx="12192000" cy="4775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400" dirty="0"/>
              <a:t>  </a:t>
            </a:r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COMUNICACIÓN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0"/>
            <a:ext cx="12192000" cy="12512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solidFill>
                  <a:schemeClr val="bg1"/>
                </a:solidFill>
              </a:rPr>
              <a:t>  </a:t>
            </a:r>
            <a:r>
              <a:rPr lang="es-ES" sz="3200" b="1" dirty="0">
                <a:solidFill>
                  <a:schemeClr val="bg1"/>
                </a:solidFill>
              </a:rPr>
              <a:t> Conforman la Comisión de Comunicación a noviembre de 2020</a:t>
            </a: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doce integrantes de 10 diferentes CPC del país </a:t>
            </a:r>
            <a:endParaRPr lang="es-ES" sz="2600" b="1" dirty="0">
              <a:solidFill>
                <a:schemeClr val="bg1"/>
              </a:solidFill>
            </a:endParaRPr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256032" y="1298448"/>
            <a:ext cx="11722608" cy="4864608"/>
          </a:xfrm>
        </p:spPr>
        <p:txBody>
          <a:bodyPr>
            <a:normAutofit fontScale="62500" lnSpcReduction="20000"/>
          </a:bodyPr>
          <a:lstStyle/>
          <a:p>
            <a:pPr marL="0" lvl="0" indent="0">
              <a:buNone/>
            </a:pPr>
            <a:endParaRPr lang="es-ES" sz="1700" dirty="0"/>
          </a:p>
          <a:p>
            <a:pPr marL="0" lvl="0" indent="0">
              <a:buNone/>
            </a:pPr>
            <a:r>
              <a:rPr lang="es-ES" sz="2900" dirty="0"/>
              <a:t>1-   Javier Montes de Oca </a:t>
            </a:r>
            <a:r>
              <a:rPr lang="es-ES" sz="2900" dirty="0" err="1"/>
              <a:t>Zentella</a:t>
            </a:r>
            <a:r>
              <a:rPr lang="es-ES" sz="2900" dirty="0"/>
              <a:t> (Yucatán)        </a:t>
            </a:r>
            <a:r>
              <a:rPr lang="es-ES" sz="2900" i="1" dirty="0"/>
              <a:t>Presidente (mayo-noviembre 2020)         WhatsApp: 9991.21.0140</a:t>
            </a:r>
          </a:p>
          <a:p>
            <a:pPr marL="0" lvl="0" indent="0">
              <a:buNone/>
            </a:pPr>
            <a:r>
              <a:rPr lang="es-ES" sz="2900" dirty="0"/>
              <a:t>2-   Iván Eduardo Andrade </a:t>
            </a:r>
            <a:r>
              <a:rPr lang="es-ES" sz="2900" dirty="0" err="1"/>
              <a:t>Rembau</a:t>
            </a:r>
            <a:r>
              <a:rPr lang="es-ES" sz="2900" dirty="0"/>
              <a:t> (Sonora)       </a:t>
            </a:r>
            <a:r>
              <a:rPr lang="es-ES" sz="2900" i="1" dirty="0"/>
              <a:t>Secretario  (junio-octubre 2020).              WhatsApp: 6622.03.9609</a:t>
            </a:r>
          </a:p>
          <a:p>
            <a:pPr marL="0" lvl="0" indent="0">
              <a:buNone/>
            </a:pPr>
            <a:r>
              <a:rPr lang="es-ES" sz="2900" dirty="0"/>
              <a:t>3-   Leonor Quiroz (Estado de México)</a:t>
            </a:r>
          </a:p>
          <a:p>
            <a:pPr marL="0" lvl="0" indent="0">
              <a:buNone/>
            </a:pPr>
            <a:r>
              <a:rPr lang="es-ES" sz="2900" dirty="0"/>
              <a:t>4-   </a:t>
            </a:r>
            <a:r>
              <a:rPr lang="es-ES" sz="2900" dirty="0" err="1"/>
              <a:t>Rosmi</a:t>
            </a:r>
            <a:r>
              <a:rPr lang="es-ES" sz="2900" dirty="0"/>
              <a:t> Berenice Bonilla Ureña (Michoacán)</a:t>
            </a:r>
          </a:p>
          <a:p>
            <a:pPr marL="0" lvl="0" indent="0">
              <a:buNone/>
            </a:pPr>
            <a:r>
              <a:rPr lang="es-ES" sz="2900" dirty="0"/>
              <a:t>5-   Rosa María Cruz </a:t>
            </a:r>
            <a:r>
              <a:rPr lang="es-ES" sz="2900" dirty="0" err="1"/>
              <a:t>Lesbros</a:t>
            </a:r>
            <a:r>
              <a:rPr lang="es-ES" sz="2900" dirty="0"/>
              <a:t> (Nacional)</a:t>
            </a:r>
          </a:p>
          <a:p>
            <a:pPr marL="0" lvl="0" indent="0">
              <a:buNone/>
            </a:pPr>
            <a:r>
              <a:rPr lang="es-ES" sz="2900" dirty="0"/>
              <a:t>6-   Ma. Guadalupe Olivo Torres  (Estado de México)</a:t>
            </a:r>
          </a:p>
          <a:p>
            <a:pPr marL="0" lvl="0" indent="0">
              <a:buNone/>
            </a:pPr>
            <a:r>
              <a:rPr lang="es-ES" sz="2900" dirty="0"/>
              <a:t>7-   Blanca Lilia Mena Murillo (Zacatecas)</a:t>
            </a:r>
          </a:p>
          <a:p>
            <a:pPr marL="0" lvl="0" indent="0">
              <a:buNone/>
            </a:pPr>
            <a:r>
              <a:rPr lang="es-ES" sz="2900" dirty="0"/>
              <a:t>8-   Jorge Moore Valdivia (Baja California Sur)</a:t>
            </a:r>
          </a:p>
          <a:p>
            <a:pPr marL="0" lvl="0" indent="0">
              <a:buNone/>
            </a:pPr>
            <a:r>
              <a:rPr lang="es-ES" sz="2900" dirty="0"/>
              <a:t>9-   Antonio Sánchez González (Zacatecas)</a:t>
            </a:r>
          </a:p>
          <a:p>
            <a:pPr marL="0" lvl="0" indent="0">
              <a:buNone/>
            </a:pPr>
            <a:r>
              <a:rPr lang="es-ES" sz="2900" dirty="0"/>
              <a:t>10- Cynthia Dehesa Guzmán (Quintana Roo)</a:t>
            </a:r>
          </a:p>
          <a:p>
            <a:pPr marL="0" lvl="0" indent="0">
              <a:buNone/>
            </a:pPr>
            <a:r>
              <a:rPr lang="es-ES" sz="2900" dirty="0"/>
              <a:t>11- Ramón Infante Guerrero (San Luis Potosí)</a:t>
            </a:r>
          </a:p>
          <a:p>
            <a:pPr marL="0" lvl="0" indent="0">
              <a:buNone/>
            </a:pPr>
            <a:r>
              <a:rPr lang="es-ES" sz="2900" dirty="0"/>
              <a:t>12- René Moreno Medina (Chihuahua)</a:t>
            </a:r>
          </a:p>
          <a:p>
            <a:pPr marL="0" lvl="0" indent="0">
              <a:buNone/>
            </a:pPr>
            <a:endParaRPr lang="es-ES" sz="1700" dirty="0"/>
          </a:p>
          <a:p>
            <a:pPr marL="0" lvl="0" indent="0">
              <a:buNone/>
            </a:pPr>
            <a:endParaRPr lang="es-ES" sz="1700" dirty="0"/>
          </a:p>
          <a:p>
            <a:pPr marL="0" lvl="0" indent="0">
              <a:buNone/>
            </a:pPr>
            <a:r>
              <a:rPr lang="es-ES" sz="1700" dirty="0"/>
              <a:t> </a:t>
            </a:r>
            <a:endParaRPr lang="es-MX" dirty="0"/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895B837-A7EA-A34C-B5C9-9916997FB6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887" y="6380480"/>
            <a:ext cx="1230481" cy="50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545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6380480"/>
            <a:ext cx="12192000" cy="4775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400" dirty="0"/>
              <a:t>  </a:t>
            </a:r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COMUNICACIÓN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0"/>
            <a:ext cx="12192000" cy="12512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solidFill>
                  <a:schemeClr val="bg1"/>
                </a:solidFill>
              </a:rPr>
              <a:t>  </a:t>
            </a:r>
            <a:r>
              <a:rPr lang="es-ES" sz="3200" b="1" dirty="0">
                <a:solidFill>
                  <a:schemeClr val="bg1"/>
                </a:solidFill>
              </a:rPr>
              <a:t> Objetivos y prioridades</a:t>
            </a:r>
            <a:endParaRPr lang="es-ES" sz="2600" b="1" dirty="0">
              <a:solidFill>
                <a:schemeClr val="bg1"/>
              </a:solidFill>
            </a:endParaRPr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256032" y="1298448"/>
            <a:ext cx="11722608" cy="4864608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endParaRPr lang="es-ES" sz="1700" dirty="0"/>
          </a:p>
          <a:p>
            <a:pPr marL="0" lvl="0" indent="0">
              <a:buNone/>
            </a:pPr>
            <a:r>
              <a:rPr lang="es-ES" sz="2900" dirty="0"/>
              <a:t> Objetivo:</a:t>
            </a:r>
          </a:p>
          <a:p>
            <a:pPr marL="0" lvl="0" indent="0">
              <a:buNone/>
            </a:pPr>
            <a:r>
              <a:rPr lang="es-ES" sz="2900" dirty="0"/>
              <a:t>Detectar las necesidades de comunicación de los CPC (internas y externas) para establecer mecanismos de apoyo e intercambio de información que permitan crear y </a:t>
            </a:r>
            <a:r>
              <a:rPr lang="es-ES" sz="2900" dirty="0" err="1"/>
              <a:t>eficientar</a:t>
            </a:r>
            <a:r>
              <a:rPr lang="es-ES" sz="2900" dirty="0"/>
              <a:t> procesos comunicativos exitosos hacia la ciudadanía.</a:t>
            </a:r>
          </a:p>
          <a:p>
            <a:pPr marL="0" lvl="0" indent="0">
              <a:buNone/>
            </a:pPr>
            <a:endParaRPr lang="es-ES" sz="2900" dirty="0"/>
          </a:p>
          <a:p>
            <a:pPr marL="0" lvl="0" indent="0">
              <a:buNone/>
            </a:pPr>
            <a:r>
              <a:rPr lang="es-ES" sz="2900" dirty="0"/>
              <a:t>Prioridades:</a:t>
            </a:r>
          </a:p>
          <a:p>
            <a:pPr lvl="0"/>
            <a:r>
              <a:rPr lang="es-ES" sz="2900" dirty="0"/>
              <a:t>Comunicación de los CPC hacia la ciudadanía</a:t>
            </a:r>
          </a:p>
          <a:p>
            <a:pPr lvl="0"/>
            <a:r>
              <a:rPr lang="es-ES" sz="2900" dirty="0"/>
              <a:t>Comunicación dentro de la RED</a:t>
            </a:r>
          </a:p>
          <a:p>
            <a:pPr lvl="0"/>
            <a:r>
              <a:rPr lang="es-ES" sz="2900" dirty="0"/>
              <a:t>Comunicación dentro de los propios sistemas estatales</a:t>
            </a:r>
          </a:p>
          <a:p>
            <a:pPr marL="0" lvl="0" indent="0">
              <a:buNone/>
            </a:pPr>
            <a:endParaRPr lang="es-ES" sz="1700" dirty="0"/>
          </a:p>
          <a:p>
            <a:pPr marL="0" lvl="0" indent="0">
              <a:buNone/>
            </a:pPr>
            <a:endParaRPr lang="es-ES" sz="1700" dirty="0"/>
          </a:p>
          <a:p>
            <a:pPr marL="0" lvl="0" indent="0">
              <a:buNone/>
            </a:pPr>
            <a:r>
              <a:rPr lang="es-ES" sz="1700" dirty="0"/>
              <a:t> </a:t>
            </a:r>
            <a:endParaRPr lang="es-MX" dirty="0"/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895B837-A7EA-A34C-B5C9-9916997FB6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887" y="6380480"/>
            <a:ext cx="1230481" cy="50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693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6380480"/>
            <a:ext cx="12192000" cy="4775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400" dirty="0"/>
              <a:t>  </a:t>
            </a:r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COMUNICACIÓN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0"/>
            <a:ext cx="12192000" cy="12512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solidFill>
                  <a:schemeClr val="bg1"/>
                </a:solidFill>
              </a:rPr>
              <a:t>  </a:t>
            </a:r>
            <a:r>
              <a:rPr lang="es-ES" sz="3200" b="1" dirty="0">
                <a:solidFill>
                  <a:schemeClr val="bg1"/>
                </a:solidFill>
              </a:rPr>
              <a:t> Los primeros pasos caminados</a:t>
            </a:r>
            <a:endParaRPr lang="es-ES" sz="2600" b="1" dirty="0">
              <a:solidFill>
                <a:schemeClr val="bg1"/>
              </a:solidFill>
            </a:endParaRPr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60960" y="1251284"/>
            <a:ext cx="12295632" cy="5015404"/>
          </a:xfrm>
        </p:spPr>
        <p:txBody>
          <a:bodyPr>
            <a:normAutofit fontScale="47500" lnSpcReduction="20000"/>
          </a:bodyPr>
          <a:lstStyle/>
          <a:p>
            <a:pPr marL="0" lvl="0" indent="0">
              <a:buNone/>
            </a:pPr>
            <a:endParaRPr lang="es-ES" sz="1700" dirty="0"/>
          </a:p>
          <a:p>
            <a:pPr marL="0" lvl="0" indent="0">
              <a:buNone/>
            </a:pPr>
            <a:r>
              <a:rPr lang="es-ES" sz="2900" dirty="0"/>
              <a:t>1</a:t>
            </a:r>
            <a:r>
              <a:rPr lang="es-ES" sz="4400" dirty="0"/>
              <a:t>)- Rescatar insumos</a:t>
            </a:r>
          </a:p>
          <a:p>
            <a:pPr marL="0" lvl="0" indent="0">
              <a:buNone/>
            </a:pPr>
            <a:r>
              <a:rPr lang="es-ES" sz="4400" dirty="0"/>
              <a:t>2)- Realizar encuesta nacional entre los CPC</a:t>
            </a:r>
          </a:p>
          <a:p>
            <a:pPr marL="0" lvl="0" indent="0">
              <a:buNone/>
            </a:pPr>
            <a:r>
              <a:rPr lang="es-ES" sz="4400" dirty="0"/>
              <a:t>3)- Concretar lineamientos de la RED</a:t>
            </a:r>
          </a:p>
          <a:p>
            <a:pPr marL="0" lvl="0" indent="0">
              <a:buNone/>
            </a:pPr>
            <a:r>
              <a:rPr lang="es-ES" sz="4400" dirty="0"/>
              <a:t>4)- Maximizar la difusión de los posicionamientos que la RED opte comunicar</a:t>
            </a:r>
          </a:p>
          <a:p>
            <a:pPr marL="0" lvl="0" indent="0">
              <a:buNone/>
            </a:pPr>
            <a:r>
              <a:rPr lang="es-ES" sz="4400" dirty="0"/>
              <a:t>5)- Detectar proyectos de comunicación que emanen de: </a:t>
            </a:r>
          </a:p>
          <a:p>
            <a:pPr lvl="0"/>
            <a:r>
              <a:rPr lang="es-ES" sz="4400" dirty="0"/>
              <a:t>Las Comisiones de la RED </a:t>
            </a:r>
          </a:p>
          <a:p>
            <a:pPr lvl="0"/>
            <a:r>
              <a:rPr lang="es-ES" sz="4400" dirty="0"/>
              <a:t>Trabajos paralelos a la RED</a:t>
            </a:r>
          </a:p>
          <a:p>
            <a:pPr lvl="0"/>
            <a:r>
              <a:rPr lang="es-ES" sz="4400" dirty="0"/>
              <a:t>Proyectos de CPC locales que puedan replicarse en otros estados </a:t>
            </a:r>
          </a:p>
          <a:p>
            <a:pPr lvl="0"/>
            <a:r>
              <a:rPr lang="es-ES" sz="4400" dirty="0"/>
              <a:t>Proyectos anticorrupción que puedan ser regionales o nacionales </a:t>
            </a:r>
          </a:p>
          <a:p>
            <a:pPr marL="0" lvl="0" indent="0">
              <a:buNone/>
            </a:pPr>
            <a:endParaRPr lang="es-ES" sz="4400" dirty="0"/>
          </a:p>
          <a:p>
            <a:pPr marL="0" lvl="0" indent="0">
              <a:buNone/>
            </a:pPr>
            <a:endParaRPr lang="es-ES" sz="2900" dirty="0"/>
          </a:p>
          <a:p>
            <a:pPr marL="0" lvl="0" indent="0">
              <a:buNone/>
            </a:pPr>
            <a:r>
              <a:rPr lang="es-ES" sz="2900" dirty="0"/>
              <a:t> </a:t>
            </a:r>
          </a:p>
          <a:p>
            <a:pPr marL="0" lvl="0" indent="0">
              <a:buNone/>
            </a:pPr>
            <a:endParaRPr lang="es-ES" sz="1700" dirty="0"/>
          </a:p>
          <a:p>
            <a:pPr marL="0" lvl="0" indent="0">
              <a:buNone/>
            </a:pPr>
            <a:endParaRPr lang="es-ES" sz="1700" dirty="0"/>
          </a:p>
          <a:p>
            <a:pPr marL="0" lvl="0" indent="0">
              <a:buNone/>
            </a:pPr>
            <a:r>
              <a:rPr lang="es-ES" sz="1700" dirty="0"/>
              <a:t> </a:t>
            </a:r>
            <a:endParaRPr lang="es-MX" dirty="0"/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895B837-A7EA-A34C-B5C9-9916997FB6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887" y="6380480"/>
            <a:ext cx="1230481" cy="50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569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6380480"/>
            <a:ext cx="12192000" cy="4775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400" dirty="0"/>
              <a:t>  </a:t>
            </a:r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COMUNICACIÓN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0"/>
            <a:ext cx="12192000" cy="12512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solidFill>
                  <a:schemeClr val="bg1"/>
                </a:solidFill>
              </a:rPr>
              <a:t>  </a:t>
            </a:r>
            <a:r>
              <a:rPr lang="es-ES" sz="3200" b="1" dirty="0">
                <a:solidFill>
                  <a:schemeClr val="bg1"/>
                </a:solidFill>
              </a:rPr>
              <a:t>Antecedentes de insumos como documentos fuentes</a:t>
            </a:r>
          </a:p>
          <a:p>
            <a:pPr algn="ctr"/>
            <a:r>
              <a:rPr lang="es-ES" sz="2600" b="1" dirty="0">
                <a:solidFill>
                  <a:schemeClr val="bg1"/>
                </a:solidFill>
              </a:rPr>
              <a:t>(Agosto de 2019)</a:t>
            </a:r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s-ES" b="1" dirty="0"/>
              <a:t>F1- Documento Análisis de Comunicación CPC </a:t>
            </a:r>
            <a:r>
              <a:rPr lang="es-ES" i="1" dirty="0"/>
              <a:t>(Leonor Quiroz y Cynthia Dehesa).</a:t>
            </a:r>
            <a:r>
              <a:rPr lang="es-MX" i="1" dirty="0"/>
              <a:t> </a:t>
            </a:r>
            <a:r>
              <a:rPr lang="es-ES" dirty="0"/>
              <a:t>Estudio sobre las problemáticas y oportunidades para la comunicación de los </a:t>
            </a:r>
            <a:r>
              <a:rPr lang="es-ES" dirty="0" err="1"/>
              <a:t>CPC’s</a:t>
            </a:r>
            <a:r>
              <a:rPr lang="es-ES" dirty="0"/>
              <a:t>.</a:t>
            </a:r>
            <a:r>
              <a:rPr lang="es-MX" dirty="0"/>
              <a:t>  </a:t>
            </a:r>
            <a:r>
              <a:rPr lang="es-ES" dirty="0"/>
              <a:t>Encuesta con codificación e interpretación a 120 personas (CPC y ciudadanos)</a:t>
            </a:r>
          </a:p>
          <a:p>
            <a:pPr marL="0" lvl="0" indent="0">
              <a:buNone/>
            </a:pPr>
            <a:r>
              <a:rPr lang="es-ES" b="1" dirty="0"/>
              <a:t>F2-</a:t>
            </a:r>
            <a:r>
              <a:rPr lang="es-ES" dirty="0"/>
              <a:t> </a:t>
            </a:r>
            <a:r>
              <a:rPr lang="es-ES" b="1" dirty="0"/>
              <a:t>Guía de Métricas </a:t>
            </a:r>
            <a:r>
              <a:rPr lang="es-ES" i="1" dirty="0"/>
              <a:t>(Leonor Quiroz y Cynthia Dehesa)</a:t>
            </a:r>
            <a:r>
              <a:rPr lang="es-MX" i="1" dirty="0"/>
              <a:t>. </a:t>
            </a:r>
            <a:r>
              <a:rPr lang="es-ES" dirty="0"/>
              <a:t>Documento para definir parámetros para monitoreo de actividades de comunicación</a:t>
            </a:r>
            <a:r>
              <a:rPr lang="es-MX" dirty="0"/>
              <a:t> </a:t>
            </a:r>
          </a:p>
          <a:p>
            <a:pPr marL="0" lvl="0" indent="0">
              <a:buNone/>
            </a:pPr>
            <a:r>
              <a:rPr lang="es-ES" b="1" dirty="0"/>
              <a:t>F3-</a:t>
            </a:r>
            <a:r>
              <a:rPr lang="es-ES" dirty="0"/>
              <a:t> </a:t>
            </a:r>
            <a:r>
              <a:rPr lang="es-ES" b="1" dirty="0"/>
              <a:t>Guía de Redes Sociales </a:t>
            </a:r>
            <a:r>
              <a:rPr lang="es-ES" i="1" dirty="0"/>
              <a:t>(Leonor Quiroz y Cynthia Dehesa)</a:t>
            </a:r>
            <a:r>
              <a:rPr lang="es-MX" i="1" dirty="0"/>
              <a:t>. </a:t>
            </a:r>
            <a:r>
              <a:rPr lang="es-ES" dirty="0"/>
              <a:t>Documento para apoyar a los CPC en redes sociales</a:t>
            </a:r>
          </a:p>
          <a:p>
            <a:pPr marL="0" lvl="0" indent="0">
              <a:buNone/>
            </a:pPr>
            <a:r>
              <a:rPr lang="es-ES" b="1" dirty="0"/>
              <a:t>F4-</a:t>
            </a:r>
            <a:r>
              <a:rPr lang="es-ES" dirty="0"/>
              <a:t> </a:t>
            </a:r>
            <a:r>
              <a:rPr lang="es-ES" b="1" dirty="0"/>
              <a:t>Propuesta de Acciones y Materiales </a:t>
            </a:r>
            <a:r>
              <a:rPr lang="es-ES" i="1" dirty="0"/>
              <a:t>(Leonor Quiroz y Cynthia Dehesa</a:t>
            </a:r>
            <a:r>
              <a:rPr lang="es-ES" dirty="0"/>
              <a:t>)</a:t>
            </a:r>
            <a:r>
              <a:rPr lang="es-MX" dirty="0"/>
              <a:t>. </a:t>
            </a:r>
            <a:r>
              <a:rPr lang="es-ES" dirty="0"/>
              <a:t>Documento que propone acciones específicas a realizar para mejorar la comunicación de los </a:t>
            </a:r>
            <a:r>
              <a:rPr lang="es-ES" dirty="0" err="1"/>
              <a:t>CPC´s</a:t>
            </a:r>
            <a:r>
              <a:rPr lang="es-ES" dirty="0"/>
              <a:t>. Propuesta de seis soluciones.</a:t>
            </a:r>
            <a:endParaRPr lang="es-MX" dirty="0"/>
          </a:p>
          <a:p>
            <a:pPr marL="0" lvl="0" indent="0">
              <a:buNone/>
            </a:pPr>
            <a:endParaRPr lang="es-ES" dirty="0"/>
          </a:p>
          <a:p>
            <a:pPr marL="0" lvl="0" indent="0">
              <a:buNone/>
            </a:pPr>
            <a:endParaRPr lang="es-MX" dirty="0"/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895B837-A7EA-A34C-B5C9-9916997FB6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887" y="6380480"/>
            <a:ext cx="1230481" cy="50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74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6380480"/>
            <a:ext cx="12192000" cy="4775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400" dirty="0"/>
              <a:t>  </a:t>
            </a:r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COMUNICACIÓN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0"/>
            <a:ext cx="12192000" cy="12512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>
                <a:solidFill>
                  <a:schemeClr val="bg1"/>
                </a:solidFill>
              </a:rPr>
              <a:t>  </a:t>
            </a:r>
            <a:r>
              <a:rPr lang="es-ES" sz="3200" b="1" dirty="0">
                <a:solidFill>
                  <a:schemeClr val="bg1"/>
                </a:solidFill>
              </a:rPr>
              <a:t>Antecedentes de insumos como documentos fuentes</a:t>
            </a:r>
          </a:p>
          <a:p>
            <a:pPr algn="ctr"/>
            <a:r>
              <a:rPr lang="es-ES" sz="2600" b="1" dirty="0">
                <a:solidFill>
                  <a:schemeClr val="bg1"/>
                </a:solidFill>
              </a:rPr>
              <a:t>2020</a:t>
            </a:r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s-ES" b="1" dirty="0"/>
              <a:t>F5- Plan para la comunicación interna y externa </a:t>
            </a:r>
            <a:r>
              <a:rPr lang="es-ES" i="1" dirty="0"/>
              <a:t>(Alma Delia Hernández).</a:t>
            </a:r>
            <a:r>
              <a:rPr lang="es-MX" i="1" dirty="0"/>
              <a:t> </a:t>
            </a:r>
            <a:r>
              <a:rPr lang="es-ES" dirty="0"/>
              <a:t>Propuesta de plan de trabajo para la Comisión de Comunicación </a:t>
            </a:r>
            <a:r>
              <a:rPr lang="es-ES" i="1" dirty="0"/>
              <a:t>(Abril)</a:t>
            </a:r>
          </a:p>
          <a:p>
            <a:pPr marL="0" lvl="0" indent="0">
              <a:buNone/>
            </a:pPr>
            <a:r>
              <a:rPr lang="es-ES" b="1" dirty="0"/>
              <a:t>F6-</a:t>
            </a:r>
            <a:r>
              <a:rPr lang="es-ES" dirty="0"/>
              <a:t> </a:t>
            </a:r>
            <a:r>
              <a:rPr lang="es-ES" b="1" dirty="0"/>
              <a:t>Lineamientos de comunicación interna y externa </a:t>
            </a:r>
            <a:r>
              <a:rPr lang="es-ES" i="1" dirty="0"/>
              <a:t>(Comisión de Comunicación)</a:t>
            </a:r>
            <a:r>
              <a:rPr lang="es-MX" i="1" dirty="0"/>
              <a:t>. </a:t>
            </a:r>
            <a:r>
              <a:rPr lang="es-ES" dirty="0"/>
              <a:t>Documento para ordenar los canales de comunicación de la RED NACIONAL </a:t>
            </a:r>
            <a:r>
              <a:rPr lang="es-ES" i="1" dirty="0"/>
              <a:t>(Mayo)</a:t>
            </a:r>
            <a:r>
              <a:rPr lang="es-MX" i="1" dirty="0"/>
              <a:t> </a:t>
            </a:r>
          </a:p>
          <a:p>
            <a:pPr marL="0" lvl="0" indent="0">
              <a:buNone/>
            </a:pPr>
            <a:r>
              <a:rPr lang="es-ES" b="1" dirty="0"/>
              <a:t>F7-</a:t>
            </a:r>
            <a:r>
              <a:rPr lang="es-ES" dirty="0"/>
              <a:t> </a:t>
            </a:r>
            <a:r>
              <a:rPr lang="es-ES" b="1" dirty="0"/>
              <a:t>Detección de prácticas de comunicación social de los CPC </a:t>
            </a:r>
            <a:r>
              <a:rPr lang="es-ES" i="1" dirty="0"/>
              <a:t>(Comisión de Comunicación)</a:t>
            </a:r>
            <a:r>
              <a:rPr lang="es-MX" i="1" dirty="0"/>
              <a:t>. </a:t>
            </a:r>
            <a:r>
              <a:rPr lang="es-ES" dirty="0"/>
              <a:t>Encuesta para detectar la situación actual en comunicación de los CPC. </a:t>
            </a:r>
            <a:r>
              <a:rPr lang="es-ES" i="1" dirty="0"/>
              <a:t>(1ª parte. Agosto)</a:t>
            </a:r>
          </a:p>
          <a:p>
            <a:pPr marL="0" lvl="0" indent="0">
              <a:buNone/>
            </a:pPr>
            <a:r>
              <a:rPr lang="es-ES" b="1" dirty="0"/>
              <a:t>F8-</a:t>
            </a:r>
            <a:r>
              <a:rPr lang="es-ES" dirty="0"/>
              <a:t> </a:t>
            </a:r>
            <a:r>
              <a:rPr lang="es-ES" b="1" dirty="0"/>
              <a:t>Acciones para programas de trabajo 20-21 </a:t>
            </a:r>
            <a:r>
              <a:rPr lang="es-ES" i="1" dirty="0"/>
              <a:t>(María Isabel Loperena, Irma Laura Murillo, Carmen Leyva, Hilda Marisa Venegas</a:t>
            </a:r>
            <a:r>
              <a:rPr lang="es-ES" dirty="0"/>
              <a:t>)</a:t>
            </a:r>
            <a:r>
              <a:rPr lang="es-MX" dirty="0"/>
              <a:t>. </a:t>
            </a:r>
            <a:r>
              <a:rPr lang="es-ES" dirty="0"/>
              <a:t>Documento para apoyar la realización de planes de trabajo a los presidentes de los CPC del 2021. </a:t>
            </a:r>
            <a:r>
              <a:rPr lang="es-ES" i="1" dirty="0"/>
              <a:t>(Agosto)</a:t>
            </a:r>
            <a:endParaRPr lang="es-MX" i="1" dirty="0"/>
          </a:p>
          <a:p>
            <a:pPr marL="0" lvl="0" indent="0">
              <a:buNone/>
            </a:pPr>
            <a:endParaRPr lang="es-ES" dirty="0"/>
          </a:p>
          <a:p>
            <a:pPr marL="0" lvl="0" indent="0">
              <a:buNone/>
            </a:pPr>
            <a:endParaRPr lang="es-MX" dirty="0"/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895B837-A7EA-A34C-B5C9-9916997FB6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887" y="6380480"/>
            <a:ext cx="1230481" cy="50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054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6380480"/>
            <a:ext cx="12192000" cy="4775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  COMUNICACIÓN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0"/>
            <a:ext cx="12192000" cy="12512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>
                <a:solidFill>
                  <a:schemeClr val="bg1"/>
                </a:solidFill>
              </a:rPr>
              <a:t>  </a:t>
            </a:r>
            <a:r>
              <a:rPr lang="es-ES" sz="3200" b="1" dirty="0">
                <a:solidFill>
                  <a:schemeClr val="bg1"/>
                </a:solidFill>
              </a:rPr>
              <a:t>Antecedentes de insumos como documentos fuentes</a:t>
            </a:r>
          </a:p>
          <a:p>
            <a:pPr algn="ctr"/>
            <a:r>
              <a:rPr lang="es-ES" sz="2600" b="1" dirty="0">
                <a:solidFill>
                  <a:schemeClr val="bg1"/>
                </a:solidFill>
              </a:rPr>
              <a:t>2020</a:t>
            </a:r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s-ES" b="1" dirty="0"/>
              <a:t>F9- Resumen Ejecutivo Encuesta </a:t>
            </a:r>
            <a:r>
              <a:rPr lang="es-ES" i="1" dirty="0"/>
              <a:t>(Iván </a:t>
            </a:r>
            <a:r>
              <a:rPr lang="es-ES" i="1" dirty="0" err="1"/>
              <a:t>Andrade,Leonor</a:t>
            </a:r>
            <a:r>
              <a:rPr lang="es-ES" i="1" dirty="0"/>
              <a:t> Quiroz)</a:t>
            </a:r>
            <a:r>
              <a:rPr lang="es-MX" i="1" dirty="0"/>
              <a:t> </a:t>
            </a:r>
            <a:r>
              <a:rPr lang="es-ES" dirty="0"/>
              <a:t>Presentación de resultados obtenidos de la encuesta de comunicación. ( 2ª parte. Septiembre)</a:t>
            </a:r>
            <a:endParaRPr lang="es-MX" dirty="0"/>
          </a:p>
          <a:p>
            <a:pPr marL="0" indent="0">
              <a:buNone/>
            </a:pPr>
            <a:r>
              <a:rPr lang="es-ES" b="1" dirty="0"/>
              <a:t>F10- Plan de Trabajo Mesa de Comunicación </a:t>
            </a:r>
            <a:r>
              <a:rPr lang="es-ES" i="1" dirty="0"/>
              <a:t>(Liliana Ochoa)</a:t>
            </a:r>
            <a:r>
              <a:rPr lang="es-MX" i="1" dirty="0"/>
              <a:t> </a:t>
            </a:r>
            <a:r>
              <a:rPr lang="es-ES" dirty="0"/>
              <a:t>Documento con el compendio de posibles acciones a realizar en comunicación en los CPC estatales. (Septiembre)</a:t>
            </a:r>
          </a:p>
          <a:p>
            <a:pPr marL="0" indent="0">
              <a:buNone/>
            </a:pPr>
            <a:r>
              <a:rPr lang="es-ES" i="1" dirty="0">
                <a:solidFill>
                  <a:srgbClr val="0070C0"/>
                </a:solidFill>
              </a:rPr>
              <a:t>F11- Documentos o proyectos que se generen en las comisiones de la RED, en mesas de trabajo paralelas a la RED, u otras fuentes internas o externas de la RED. Proyectos como: Página Web, inducción para CPC, Fortalecimiento Municipal, Encuentros </a:t>
            </a:r>
            <a:r>
              <a:rPr lang="es-ES" i="1" dirty="0" err="1">
                <a:solidFill>
                  <a:srgbClr val="0070C0"/>
                </a:solidFill>
              </a:rPr>
              <a:t>Anticorrupción,El</a:t>
            </a:r>
            <a:r>
              <a:rPr lang="es-ES" i="1" dirty="0">
                <a:solidFill>
                  <a:srgbClr val="0070C0"/>
                </a:solidFill>
              </a:rPr>
              <a:t> Gato Ético, etc.</a:t>
            </a:r>
            <a:endParaRPr lang="es-MX" i="1" dirty="0">
              <a:solidFill>
                <a:srgbClr val="0070C0"/>
              </a:solidFill>
            </a:endParaRPr>
          </a:p>
          <a:p>
            <a:pPr marL="0" lvl="0" indent="0">
              <a:buNone/>
            </a:pPr>
            <a:endParaRPr lang="es-MX" i="1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BEB0DD3-4626-3A46-805C-E4AF16898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887" y="6372180"/>
            <a:ext cx="1196289" cy="49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831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6380480"/>
            <a:ext cx="12192000" cy="4775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  COMUNICACIÓN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0"/>
            <a:ext cx="12192000" cy="12512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>
                <a:solidFill>
                  <a:schemeClr val="bg1"/>
                </a:solidFill>
              </a:rPr>
              <a:t>  </a:t>
            </a:r>
            <a:r>
              <a:rPr lang="es-ES" sz="3200" b="1" dirty="0">
                <a:solidFill>
                  <a:schemeClr val="bg1"/>
                </a:solidFill>
              </a:rPr>
              <a:t>Acciones de comunicación sugeridas en documentos fuentes</a:t>
            </a:r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149087" y="1371600"/>
            <a:ext cx="11827565" cy="5008880"/>
          </a:xfrm>
        </p:spPr>
        <p:txBody>
          <a:bodyPr>
            <a:normAutofit fontScale="55000" lnSpcReduction="20000"/>
          </a:bodyPr>
          <a:lstStyle/>
          <a:p>
            <a:pPr marL="0" lvl="0" indent="0">
              <a:buNone/>
            </a:pPr>
            <a:r>
              <a:rPr lang="es-ES" sz="3600" b="1" dirty="0"/>
              <a:t>F4- Propuesta de acciones y materiales </a:t>
            </a:r>
            <a:endParaRPr lang="es-ES" sz="3600" i="1" dirty="0"/>
          </a:p>
          <a:p>
            <a:pPr marL="0" indent="0">
              <a:buNone/>
            </a:pPr>
            <a:r>
              <a:rPr lang="es-ES" sz="3600" dirty="0"/>
              <a:t>4.1 Crear un boletín bimensual</a:t>
            </a:r>
            <a:endParaRPr lang="es-MX" sz="3600" dirty="0"/>
          </a:p>
          <a:p>
            <a:pPr marL="0" indent="0">
              <a:buNone/>
            </a:pPr>
            <a:r>
              <a:rPr lang="es-ES" sz="3600" dirty="0"/>
              <a:t>4.2 Capacitación de </a:t>
            </a:r>
            <a:r>
              <a:rPr lang="es-ES" sz="3600" dirty="0" err="1"/>
              <a:t>MailChimp</a:t>
            </a:r>
            <a:r>
              <a:rPr lang="es-ES" sz="3600" dirty="0"/>
              <a:t> (teleconferencia)</a:t>
            </a:r>
            <a:endParaRPr lang="es-MX" sz="3600" dirty="0"/>
          </a:p>
          <a:p>
            <a:pPr marL="0" indent="0">
              <a:buNone/>
            </a:pPr>
            <a:r>
              <a:rPr lang="es-ES" sz="3600" dirty="0"/>
              <a:t>4.3 Creación de infografías sobre temas varios</a:t>
            </a:r>
            <a:endParaRPr lang="es-MX" sz="3600" dirty="0"/>
          </a:p>
          <a:p>
            <a:pPr marL="0" indent="0">
              <a:buNone/>
            </a:pPr>
            <a:r>
              <a:rPr lang="es-ES" sz="3600" dirty="0"/>
              <a:t>4.4 Fortalecer Redes sociales ampliando presencia en ellos</a:t>
            </a:r>
            <a:endParaRPr lang="es-MX" sz="3600" dirty="0"/>
          </a:p>
          <a:p>
            <a:pPr marL="0" indent="0">
              <a:buNone/>
            </a:pPr>
            <a:r>
              <a:rPr lang="es-ES" sz="3600" dirty="0"/>
              <a:t>4.5 Producción de material audiovisual de diversa índole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ES" sz="3600" b="1" dirty="0"/>
              <a:t>F5-Comunicación interna y externa</a:t>
            </a:r>
            <a:endParaRPr lang="es-ES" sz="3600" dirty="0"/>
          </a:p>
          <a:p>
            <a:pPr marL="0" indent="0">
              <a:buNone/>
            </a:pPr>
            <a:r>
              <a:rPr lang="es-ES" sz="3600" dirty="0"/>
              <a:t>5.1 Elaboración de 2 videos por cada CPC ( uno presentando a sus integrantes y otro fomentando la participación ciudadana)</a:t>
            </a:r>
            <a:endParaRPr lang="es-MX" sz="3600" dirty="0"/>
          </a:p>
          <a:p>
            <a:pPr marL="0" indent="0">
              <a:buNone/>
            </a:pPr>
            <a:r>
              <a:rPr lang="es-ES" sz="3600" dirty="0"/>
              <a:t>5.2 Publicaciones en días específicos en nuestras redes explicando el día internacional de la ONU (Ej. 2 de octubre, día de la no violencia)</a:t>
            </a:r>
            <a:endParaRPr lang="es-MX" sz="3600" dirty="0"/>
          </a:p>
          <a:p>
            <a:pPr marL="0" indent="0">
              <a:buNone/>
            </a:pPr>
            <a:r>
              <a:rPr lang="es-ES" sz="3600" dirty="0"/>
              <a:t>5.3 Campaña #</a:t>
            </a:r>
            <a:r>
              <a:rPr lang="es-ES" sz="3600" dirty="0" err="1"/>
              <a:t>ConoceATuCPC</a:t>
            </a:r>
            <a:endParaRPr lang="es-MX" sz="3600" dirty="0"/>
          </a:p>
          <a:p>
            <a:pPr marL="0" indent="0">
              <a:buNone/>
            </a:pPr>
            <a:r>
              <a:rPr lang="es-ES" sz="3600" dirty="0"/>
              <a:t>5.5 Campaña #</a:t>
            </a:r>
            <a:r>
              <a:rPr lang="es-ES" sz="3600" dirty="0" err="1"/>
              <a:t>RescataTuValor</a:t>
            </a:r>
            <a:endParaRPr lang="es-MX" sz="3600" dirty="0"/>
          </a:p>
          <a:p>
            <a:pPr marL="0" indent="0">
              <a:buNone/>
            </a:pPr>
            <a:r>
              <a:rPr lang="es-ES" sz="3600" dirty="0"/>
              <a:t>5.6 Campaña #</a:t>
            </a:r>
            <a:r>
              <a:rPr lang="es-ES" sz="3600" dirty="0" err="1"/>
              <a:t>TermómetroActosDeCorrupción</a:t>
            </a:r>
            <a:endParaRPr lang="es-MX" sz="3600" dirty="0"/>
          </a:p>
          <a:p>
            <a:pPr marL="0" lvl="0" indent="0">
              <a:buNone/>
            </a:pPr>
            <a:endParaRPr lang="es-MX" i="1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BEB0DD3-4626-3A46-805C-E4AF16898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887" y="6372180"/>
            <a:ext cx="1196289" cy="49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288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6380480"/>
            <a:ext cx="12192000" cy="4775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  COMUNICACIÓN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0"/>
            <a:ext cx="12192000" cy="12512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solidFill>
                  <a:schemeClr val="bg1"/>
                </a:solidFill>
              </a:rPr>
              <a:t>  </a:t>
            </a:r>
            <a:r>
              <a:rPr lang="es-ES" sz="3200" b="1" dirty="0">
                <a:solidFill>
                  <a:schemeClr val="bg1"/>
                </a:solidFill>
              </a:rPr>
              <a:t>Acciones de comunicación sugeridas de documentos fuentes</a:t>
            </a:r>
          </a:p>
          <a:p>
            <a:pPr algn="ctr"/>
            <a:endParaRPr lang="es-ES" sz="2600" b="1" dirty="0">
              <a:solidFill>
                <a:schemeClr val="bg1"/>
              </a:solidFill>
            </a:endParaRPr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327991" y="1421297"/>
            <a:ext cx="10658061" cy="4671390"/>
          </a:xfrm>
        </p:spPr>
        <p:txBody>
          <a:bodyPr>
            <a:normAutofit fontScale="47500" lnSpcReduction="20000"/>
          </a:bodyPr>
          <a:lstStyle/>
          <a:p>
            <a:pPr marL="0" lvl="0" indent="0">
              <a:buNone/>
            </a:pPr>
            <a:r>
              <a:rPr lang="es-ES" sz="4400" b="1" dirty="0"/>
              <a:t>F8- Acciones para el Programa de Trabajo 2021. </a:t>
            </a:r>
            <a:endParaRPr lang="es-ES" sz="4400" b="1" i="1" dirty="0"/>
          </a:p>
          <a:p>
            <a:pPr marL="0" lvl="0" indent="0">
              <a:buNone/>
            </a:pPr>
            <a:r>
              <a:rPr lang="es-ES" sz="4400" i="1" dirty="0"/>
              <a:t>Documento integral en construcción. Se sugiere seguirlo de cerca para detectar acciones donde la comunicación tenga un rol protagónico para considerarlo como insumo</a:t>
            </a:r>
            <a:r>
              <a:rPr lang="es-MX" sz="4400" i="1" dirty="0"/>
              <a:t> </a:t>
            </a:r>
          </a:p>
          <a:p>
            <a:pPr marL="0" lvl="0" indent="0">
              <a:buNone/>
            </a:pPr>
            <a:endParaRPr lang="es-ES" i="1" dirty="0"/>
          </a:p>
          <a:p>
            <a:pPr marL="0" lvl="0" indent="0">
              <a:buNone/>
            </a:pPr>
            <a:r>
              <a:rPr lang="es-MX" sz="4400" b="1" dirty="0"/>
              <a:t>F9-</a:t>
            </a:r>
            <a:r>
              <a:rPr lang="es-MX" sz="4400" dirty="0"/>
              <a:t> </a:t>
            </a:r>
            <a:r>
              <a:rPr lang="es-ES" sz="4400" b="1" dirty="0"/>
              <a:t>Resumen Ejecutivo Encuesta.</a:t>
            </a:r>
          </a:p>
          <a:p>
            <a:pPr marL="0" lvl="0" indent="0">
              <a:buNone/>
            </a:pPr>
            <a:r>
              <a:rPr lang="es-ES" sz="4400" i="1" dirty="0"/>
              <a:t>9.1 Página web. Homologar. Transparencia proactiva</a:t>
            </a:r>
          </a:p>
          <a:p>
            <a:pPr marL="0" lvl="0" indent="0">
              <a:buNone/>
            </a:pPr>
            <a:r>
              <a:rPr lang="es-ES" sz="4400" i="1" dirty="0"/>
              <a:t>9.2 Glosario anticorrupción</a:t>
            </a:r>
          </a:p>
          <a:p>
            <a:pPr marL="0" lvl="0" indent="0">
              <a:buNone/>
            </a:pPr>
            <a:r>
              <a:rPr lang="es-ES" sz="4400" i="1" dirty="0"/>
              <a:t>9.3 Videos y presentaciones interactivas para promover la cultura anticorrupción como apoyo a académicos y empresarios</a:t>
            </a:r>
          </a:p>
          <a:p>
            <a:pPr marL="0" lvl="0" indent="0">
              <a:buNone/>
            </a:pPr>
            <a:r>
              <a:rPr lang="es-ES" sz="4400" i="1" dirty="0"/>
              <a:t>9.4 Talleres a periodistas para dar a conocer funciones del SEA y en especial el CPC </a:t>
            </a:r>
          </a:p>
          <a:p>
            <a:pPr marL="0" lvl="0" indent="0">
              <a:buNone/>
            </a:pPr>
            <a:r>
              <a:rPr lang="es-ES" sz="4400" i="1" dirty="0"/>
              <a:t>9.5 Talleres de integridad desde educación básica a licenciatura, servidores públicos y cuerpo policial</a:t>
            </a:r>
          </a:p>
          <a:p>
            <a:pPr marL="0" lvl="0" indent="0">
              <a:buNone/>
            </a:pPr>
            <a:r>
              <a:rPr lang="es-ES" sz="4400" i="1" dirty="0"/>
              <a:t>9.6 Campañas publicitarias para difundir las funciones del CPC,  para promover la cultura de denuncias, para difundir la semana anticorrupción</a:t>
            </a:r>
          </a:p>
          <a:p>
            <a:pPr marL="0" lvl="0" indent="0">
              <a:buNone/>
            </a:pPr>
            <a:endParaRPr lang="es-ES" sz="3800" i="1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D2E7E51-B61F-FD42-BAA9-DC2E60B9B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887" y="6380481"/>
            <a:ext cx="1159713" cy="47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114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6380480"/>
            <a:ext cx="12192000" cy="4775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  COMUNICACIÓN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0"/>
            <a:ext cx="12192000" cy="12512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solidFill>
                  <a:schemeClr val="bg1"/>
                </a:solidFill>
              </a:rPr>
              <a:t>  </a:t>
            </a:r>
            <a:r>
              <a:rPr lang="es-ES" sz="3200" b="1" dirty="0">
                <a:solidFill>
                  <a:schemeClr val="bg1"/>
                </a:solidFill>
              </a:rPr>
              <a:t>Acciones de comunicación sugeridas de documentos fuentes</a:t>
            </a:r>
          </a:p>
          <a:p>
            <a:pPr algn="ctr"/>
            <a:endParaRPr lang="es-ES" sz="2600" b="1" dirty="0">
              <a:solidFill>
                <a:schemeClr val="bg1"/>
              </a:solidFill>
            </a:endParaRPr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327991" y="1421297"/>
            <a:ext cx="10658061" cy="4671390"/>
          </a:xfrm>
        </p:spPr>
        <p:txBody>
          <a:bodyPr>
            <a:normAutofit fontScale="47500" lnSpcReduction="20000"/>
          </a:bodyPr>
          <a:lstStyle/>
          <a:p>
            <a:pPr marL="0" lvl="0" indent="0">
              <a:buNone/>
            </a:pPr>
            <a:r>
              <a:rPr lang="es-ES" sz="4400" b="1" dirty="0"/>
              <a:t>F10- Plan de trabajo mesa de comunicación. </a:t>
            </a:r>
            <a:endParaRPr lang="es-ES" sz="4400" b="1" i="1" dirty="0"/>
          </a:p>
          <a:p>
            <a:pPr marL="0" lvl="0" indent="0">
              <a:buNone/>
            </a:pPr>
            <a:r>
              <a:rPr lang="es-MX" sz="4400" i="1" dirty="0"/>
              <a:t>10.1  Contar con un plan anual de comunicación que contenga:</a:t>
            </a:r>
          </a:p>
          <a:p>
            <a:pPr marL="0" lvl="0" indent="0">
              <a:buNone/>
            </a:pPr>
            <a:r>
              <a:rPr lang="es-MX" sz="4400" i="1" dirty="0"/>
              <a:t>a). Campaña gráfica y discursiva sobre las funciones del CPC</a:t>
            </a:r>
          </a:p>
          <a:p>
            <a:pPr marL="0" lvl="0" indent="0">
              <a:buNone/>
            </a:pPr>
            <a:r>
              <a:rPr lang="es-MX" sz="4400" i="1" dirty="0"/>
              <a:t>b). Cafés virtuales</a:t>
            </a:r>
          </a:p>
          <a:p>
            <a:pPr marL="0" lvl="0" indent="0">
              <a:buNone/>
            </a:pPr>
            <a:r>
              <a:rPr lang="es-MX" sz="4400" i="1" dirty="0"/>
              <a:t>c). Campaña publicitaria sobre el funcionamiento del SEA y del CPC</a:t>
            </a:r>
          </a:p>
          <a:p>
            <a:pPr marL="0" lvl="0" indent="0">
              <a:buNone/>
            </a:pPr>
            <a:r>
              <a:rPr lang="es-MX" sz="4400" i="1" dirty="0"/>
              <a:t>10.2 Boletín con frecuencia por definir  sobre el funcionamiento del SEA y el CPC</a:t>
            </a:r>
          </a:p>
          <a:p>
            <a:pPr marL="0" lvl="0" indent="0">
              <a:buNone/>
            </a:pPr>
            <a:r>
              <a:rPr lang="es-MX" sz="4400" i="1" dirty="0"/>
              <a:t>10.3 Implementar a nivel nacional la Semana Anticorrupción</a:t>
            </a:r>
          </a:p>
          <a:p>
            <a:pPr marL="0" lvl="0" indent="0">
              <a:buNone/>
            </a:pPr>
            <a:r>
              <a:rPr lang="es-MX" sz="4400" i="1" dirty="0"/>
              <a:t>10.4 Página web de cada CPC </a:t>
            </a:r>
          </a:p>
          <a:p>
            <a:pPr marL="0" lvl="0" indent="0">
              <a:buNone/>
            </a:pPr>
            <a:endParaRPr lang="es-ES" i="1" dirty="0"/>
          </a:p>
          <a:p>
            <a:pPr marL="0" lvl="0" indent="0">
              <a:buNone/>
            </a:pPr>
            <a:r>
              <a:rPr lang="es-MX" sz="4400" b="1" dirty="0">
                <a:solidFill>
                  <a:srgbClr val="0070C0"/>
                </a:solidFill>
              </a:rPr>
              <a:t>F11-</a:t>
            </a:r>
            <a:r>
              <a:rPr lang="es-MX" sz="4400" dirty="0">
                <a:solidFill>
                  <a:srgbClr val="0070C0"/>
                </a:solidFill>
              </a:rPr>
              <a:t> </a:t>
            </a:r>
            <a:r>
              <a:rPr lang="es-ES" sz="4400" b="1" dirty="0">
                <a:solidFill>
                  <a:srgbClr val="0070C0"/>
                </a:solidFill>
              </a:rPr>
              <a:t>Documentos de las diversas comisiones u otras fuentes del SEA y de la RED NACIONAL</a:t>
            </a:r>
          </a:p>
          <a:p>
            <a:pPr marL="0" lvl="0" indent="0">
              <a:buNone/>
            </a:pPr>
            <a:r>
              <a:rPr lang="es-ES" sz="4400" i="1" dirty="0">
                <a:solidFill>
                  <a:srgbClr val="0070C0"/>
                </a:solidFill>
              </a:rPr>
              <a:t>11.1 ?</a:t>
            </a:r>
          </a:p>
          <a:p>
            <a:pPr marL="0" lvl="0" indent="0">
              <a:buNone/>
            </a:pPr>
            <a:r>
              <a:rPr lang="es-ES" sz="4400" i="1" dirty="0">
                <a:solidFill>
                  <a:srgbClr val="0070C0"/>
                </a:solidFill>
              </a:rPr>
              <a:t>11.2 ?</a:t>
            </a:r>
          </a:p>
          <a:p>
            <a:pPr marL="0" lvl="0" indent="0">
              <a:buNone/>
            </a:pPr>
            <a:r>
              <a:rPr lang="es-ES" sz="4400" i="1" dirty="0">
                <a:solidFill>
                  <a:srgbClr val="0070C0"/>
                </a:solidFill>
              </a:rPr>
              <a:t>11.3 ?</a:t>
            </a:r>
          </a:p>
          <a:p>
            <a:pPr marL="0" lvl="0" indent="0">
              <a:buNone/>
            </a:pPr>
            <a:endParaRPr lang="es-ES" sz="3800" i="1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D2E7E51-B61F-FD42-BAA9-DC2E60B9B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887" y="6380481"/>
            <a:ext cx="1159713" cy="47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944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6380480"/>
            <a:ext cx="12192000" cy="4775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  COMUNICACIÓN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0"/>
            <a:ext cx="12192000" cy="12512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ACCIONES DE COMUNICACIÓN A CORTO PLAZO</a:t>
            </a: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 </a:t>
            </a:r>
          </a:p>
          <a:p>
            <a:pPr algn="ctr"/>
            <a:endParaRPr lang="es-ES" sz="2600" b="1" dirty="0">
              <a:solidFill>
                <a:schemeClr val="bg1"/>
              </a:solidFill>
            </a:endParaRPr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129209" y="1421297"/>
            <a:ext cx="10856843" cy="4581938"/>
          </a:xfrm>
        </p:spPr>
        <p:txBody>
          <a:bodyPr>
            <a:normAutofit fontScale="40000" lnSpcReduction="20000"/>
          </a:bodyPr>
          <a:lstStyle/>
          <a:p>
            <a:pPr marL="0" lvl="0" indent="0">
              <a:buNone/>
            </a:pPr>
            <a:r>
              <a:rPr lang="es-ES" sz="4400" b="1" dirty="0"/>
              <a:t>A)- COMUNICACIÓN INTERNA </a:t>
            </a:r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r>
              <a:rPr lang="es-ES" sz="4400" b="1" dirty="0"/>
              <a:t>1- Proponer los lineamientos de comunicación de los CPC</a:t>
            </a:r>
          </a:p>
          <a:p>
            <a:pPr marL="0" lvl="0" indent="0">
              <a:buNone/>
            </a:pPr>
            <a:r>
              <a:rPr lang="es-ES" sz="4400" b="1" dirty="0"/>
              <a:t>2- Homologar contenidos de las páginas web de los CPC</a:t>
            </a:r>
          </a:p>
          <a:p>
            <a:pPr marL="0" lvl="0" indent="0">
              <a:buNone/>
            </a:pPr>
            <a:r>
              <a:rPr lang="es-ES" sz="4400" b="1" dirty="0"/>
              <a:t>3- Operar los canales de internet y redes sociales de la RED NACIONAL</a:t>
            </a:r>
          </a:p>
          <a:p>
            <a:pPr marL="0" lvl="0" indent="0">
              <a:buNone/>
            </a:pPr>
            <a:r>
              <a:rPr lang="es-ES" sz="4400" b="1" dirty="0"/>
              <a:t>4- Homologar el lenguaje gráfico de las Comisiones de la RED en torno al logotipo y el criterio de su uso</a:t>
            </a:r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r>
              <a:rPr lang="es-ES" sz="4400" b="1" dirty="0"/>
              <a:t>B)- COMUNICACIÓN EXTERNA</a:t>
            </a:r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r>
              <a:rPr lang="es-ES" sz="4400" b="1" dirty="0"/>
              <a:t>1- Maximizar la difusión de los comunicados o posicionamientos de la RED NACIONAL</a:t>
            </a:r>
          </a:p>
          <a:p>
            <a:pPr marL="0" lvl="0" indent="0">
              <a:buNone/>
            </a:pPr>
            <a:r>
              <a:rPr lang="es-ES" sz="4400" b="1" dirty="0"/>
              <a:t>2- Tener una página web de la RED (Comisión de Asuntos Jurídicos)</a:t>
            </a:r>
          </a:p>
          <a:p>
            <a:pPr marL="0" lvl="0" indent="0">
              <a:buNone/>
            </a:pPr>
            <a:r>
              <a:rPr lang="es-ES" sz="4400" b="1" dirty="0"/>
              <a:t>3- Desarrollar en 2021 la Semana Anticorrupción a nivel nacional</a:t>
            </a:r>
          </a:p>
          <a:p>
            <a:pPr marL="0" lvl="0" indent="0">
              <a:buNone/>
            </a:pPr>
            <a:r>
              <a:rPr lang="es-ES" sz="4400" b="1" dirty="0"/>
              <a:t>3- Crear una campaña para medios masivos sobre las funciones del CPC y/o del Sistema Anticorrupción</a:t>
            </a:r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i="1" dirty="0"/>
          </a:p>
          <a:p>
            <a:pPr marL="0" lvl="0" indent="0">
              <a:buNone/>
            </a:pPr>
            <a:endParaRPr lang="es-ES" sz="4400" i="1" dirty="0">
              <a:solidFill>
                <a:srgbClr val="0070C0"/>
              </a:solidFill>
            </a:endParaRPr>
          </a:p>
          <a:p>
            <a:pPr marL="0" lvl="0" indent="0">
              <a:buNone/>
            </a:pPr>
            <a:endParaRPr lang="es-ES" sz="3800" i="1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D2E7E51-B61F-FD42-BAA9-DC2E60B9B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887" y="6380481"/>
            <a:ext cx="1159713" cy="47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67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6380480"/>
            <a:ext cx="12192000" cy="4775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  COMUNICACIÓN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0"/>
            <a:ext cx="12192000" cy="12512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Homologar a las Comisiones de la RED gráficamente</a:t>
            </a: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 </a:t>
            </a:r>
          </a:p>
          <a:p>
            <a:pPr algn="ctr"/>
            <a:endParaRPr lang="es-ES" sz="2600" b="1" dirty="0">
              <a:solidFill>
                <a:schemeClr val="bg1"/>
              </a:solidFill>
            </a:endParaRPr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86537" y="1317665"/>
            <a:ext cx="10856843" cy="45819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es-ES" sz="2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r>
              <a:rPr lang="es-ES" sz="4400" b="1" dirty="0"/>
              <a:t> </a:t>
            </a:r>
          </a:p>
          <a:p>
            <a:pPr marL="0" lvl="0" indent="0">
              <a:buNone/>
            </a:pPr>
            <a:r>
              <a:rPr lang="es-ES" sz="4400" b="1" dirty="0"/>
              <a:t>				                   	                       </a:t>
            </a:r>
          </a:p>
          <a:p>
            <a:pPr marL="0" lvl="0" indent="0">
              <a:buNone/>
            </a:pPr>
            <a:r>
              <a:rPr lang="es-ES" sz="4400" b="1" dirty="0"/>
              <a:t>                                    </a:t>
            </a:r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i="1" dirty="0"/>
          </a:p>
          <a:p>
            <a:pPr marL="0" lvl="0" indent="0">
              <a:buNone/>
            </a:pPr>
            <a:endParaRPr lang="es-ES" sz="4400" i="1" dirty="0">
              <a:solidFill>
                <a:srgbClr val="0070C0"/>
              </a:solidFill>
            </a:endParaRPr>
          </a:p>
          <a:p>
            <a:pPr marL="0" lvl="0" indent="0">
              <a:buNone/>
            </a:pPr>
            <a:endParaRPr lang="es-ES" sz="3800" i="1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D2E7E51-B61F-FD42-BAA9-DC2E60B9B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887" y="6380481"/>
            <a:ext cx="1159713" cy="47901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43BC815-7747-7B43-A99D-8B0FAB58C1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99" y="2846117"/>
            <a:ext cx="3641312" cy="50307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5B5B37E-62A6-D64B-9C21-69B3B656E5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268" y="1596647"/>
            <a:ext cx="3471125" cy="57246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DAA6495-9D5D-F743-A2AD-C917B2410C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735" y="1578203"/>
            <a:ext cx="2918530" cy="60482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4EB6258-0F8E-0D4F-8062-6E7966F5E33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5" y="4007327"/>
            <a:ext cx="4090261" cy="555239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109A53D3-EEFC-2F4B-8DF2-AA889711E67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65" y="1611006"/>
            <a:ext cx="3173369" cy="576977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A7A0559-E628-3C4F-B084-7BEE333DDDB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9294" y="2647445"/>
            <a:ext cx="2870321" cy="56651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821A6769-563F-BE44-8E43-381427CD0EC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979097"/>
            <a:ext cx="4405160" cy="547225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B4FB8DE2-5CC4-7243-9D38-0ADB8590284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7" y="5286602"/>
            <a:ext cx="5255097" cy="547225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35BE2BCA-F31C-9143-94FF-425CFAE3D14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240776"/>
            <a:ext cx="5871815" cy="547225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BBF8392B-082E-DA46-8CAD-A478C5679B3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735" y="2727643"/>
            <a:ext cx="2918530" cy="54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754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6380480"/>
            <a:ext cx="12192000" cy="4775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  COMUNICACIÓN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0"/>
            <a:ext cx="12192000" cy="12512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Proyectar la Semana Anticorrupción como un evento nacional para 2021</a:t>
            </a: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 </a:t>
            </a:r>
          </a:p>
          <a:p>
            <a:pPr algn="ctr"/>
            <a:endParaRPr lang="es-ES" sz="2600" b="1" dirty="0">
              <a:solidFill>
                <a:schemeClr val="bg1"/>
              </a:solidFill>
            </a:endParaRPr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86537" y="1317665"/>
            <a:ext cx="9418071" cy="45819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es-ES" sz="2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r>
              <a:rPr lang="es-ES" sz="4400" b="1" dirty="0"/>
              <a:t> </a:t>
            </a:r>
          </a:p>
          <a:p>
            <a:pPr marL="0" lvl="0" indent="0">
              <a:buNone/>
            </a:pPr>
            <a:r>
              <a:rPr lang="es-ES" sz="4400" b="1" dirty="0"/>
              <a:t>				                   	                       </a:t>
            </a:r>
          </a:p>
          <a:p>
            <a:pPr marL="0" lvl="0" indent="0">
              <a:buNone/>
            </a:pPr>
            <a:r>
              <a:rPr lang="es-ES" sz="4400" b="1" dirty="0"/>
              <a:t>                                    </a:t>
            </a:r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i="1" dirty="0"/>
          </a:p>
          <a:p>
            <a:pPr marL="0" lvl="0" indent="0">
              <a:buNone/>
            </a:pPr>
            <a:endParaRPr lang="es-ES" sz="4400" i="1" dirty="0">
              <a:solidFill>
                <a:srgbClr val="0070C0"/>
              </a:solidFill>
            </a:endParaRPr>
          </a:p>
          <a:p>
            <a:pPr marL="0" lvl="0" indent="0">
              <a:buNone/>
            </a:pPr>
            <a:endParaRPr lang="es-ES" sz="3800" i="1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D2E7E51-B61F-FD42-BAA9-DC2E60B9B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887" y="6380481"/>
            <a:ext cx="1159713" cy="47901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9E12A76-3717-6D4F-8EFC-16C9A188B0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70" y="1841679"/>
            <a:ext cx="9554354" cy="146667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5B84E1C-E5E3-CD49-8547-3069CA5CB2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466" y="3895860"/>
            <a:ext cx="10924771" cy="153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0642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6380480"/>
            <a:ext cx="12192000" cy="4775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  COMUNICACIÓN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0"/>
            <a:ext cx="12192000" cy="12512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Antecedentes del evento en 2019 y próximamente 2020</a:t>
            </a: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 </a:t>
            </a:r>
          </a:p>
          <a:p>
            <a:pPr algn="ctr"/>
            <a:endParaRPr lang="es-ES" sz="2600" b="1" dirty="0">
              <a:solidFill>
                <a:schemeClr val="bg1"/>
              </a:solidFill>
            </a:endParaRPr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86537" y="1317665"/>
            <a:ext cx="9418071" cy="45819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es-ES" sz="2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r>
              <a:rPr lang="es-ES" sz="4400" b="1" dirty="0"/>
              <a:t> </a:t>
            </a:r>
          </a:p>
          <a:p>
            <a:pPr marL="0" lvl="0" indent="0">
              <a:buNone/>
            </a:pPr>
            <a:r>
              <a:rPr lang="es-ES" sz="4400" b="1" dirty="0"/>
              <a:t>				                   	                       </a:t>
            </a:r>
          </a:p>
          <a:p>
            <a:pPr marL="0" lvl="0" indent="0">
              <a:buNone/>
            </a:pPr>
            <a:r>
              <a:rPr lang="es-ES" sz="4400" b="1" dirty="0"/>
              <a:t>                                    </a:t>
            </a:r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i="1" dirty="0"/>
          </a:p>
          <a:p>
            <a:pPr marL="0" lvl="0" indent="0">
              <a:buNone/>
            </a:pPr>
            <a:endParaRPr lang="es-ES" sz="4400" i="1" dirty="0">
              <a:solidFill>
                <a:srgbClr val="0070C0"/>
              </a:solidFill>
            </a:endParaRPr>
          </a:p>
          <a:p>
            <a:pPr marL="0" lvl="0" indent="0">
              <a:buNone/>
            </a:pPr>
            <a:endParaRPr lang="es-ES" sz="3800" i="1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D2E7E51-B61F-FD42-BAA9-DC2E60B9B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887" y="6380481"/>
            <a:ext cx="1159713" cy="47901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F9DE437-E9DA-1144-9A8F-20DE0F7CAA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78" y="1840993"/>
            <a:ext cx="5482762" cy="248716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BBB65C9-22BF-8E43-BCB3-3FBDCBC1F9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993" y="1823340"/>
            <a:ext cx="5169407" cy="2268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7014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6380480"/>
            <a:ext cx="12192000" cy="4775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  COMUNICACIÓN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141668" y="75780"/>
            <a:ext cx="12192000" cy="12512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Poner sobre la mesa el tema anticorrupción en tu ciudad</a:t>
            </a: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 </a:t>
            </a:r>
          </a:p>
          <a:p>
            <a:pPr algn="ctr"/>
            <a:endParaRPr lang="es-ES" sz="2600" b="1" dirty="0">
              <a:solidFill>
                <a:schemeClr val="bg1"/>
              </a:solidFill>
            </a:endParaRPr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86537" y="1317665"/>
            <a:ext cx="9418071" cy="45819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es-ES" sz="2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r>
              <a:rPr lang="es-ES" sz="4400" b="1" dirty="0"/>
              <a:t> </a:t>
            </a:r>
          </a:p>
          <a:p>
            <a:pPr marL="0" lvl="0" indent="0">
              <a:buNone/>
            </a:pPr>
            <a:r>
              <a:rPr lang="es-ES" sz="4400" b="1" dirty="0"/>
              <a:t>				                   	                       </a:t>
            </a:r>
          </a:p>
          <a:p>
            <a:pPr marL="0" lvl="0" indent="0">
              <a:buNone/>
            </a:pPr>
            <a:r>
              <a:rPr lang="es-ES" sz="4400" b="1" dirty="0"/>
              <a:t>                                    </a:t>
            </a:r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i="1" dirty="0"/>
          </a:p>
          <a:p>
            <a:pPr marL="0" lvl="0" indent="0">
              <a:buNone/>
            </a:pPr>
            <a:endParaRPr lang="es-ES" sz="4400" i="1" dirty="0">
              <a:solidFill>
                <a:srgbClr val="0070C0"/>
              </a:solidFill>
            </a:endParaRPr>
          </a:p>
          <a:p>
            <a:pPr marL="0" lvl="0" indent="0">
              <a:buNone/>
            </a:pPr>
            <a:endParaRPr lang="es-ES" sz="3800" i="1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D2E7E51-B61F-FD42-BAA9-DC2E60B9B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887" y="6380481"/>
            <a:ext cx="1159713" cy="47901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8430615-2FBE-654B-B694-0D0ECC4A9A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14173" y="1439268"/>
            <a:ext cx="6259747" cy="4716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681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6380480"/>
            <a:ext cx="12192000" cy="4775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  COMUNICACIÓN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141668" y="75780"/>
            <a:ext cx="12192000" cy="12512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Divulgar por diversos medios la cultura anticorrupción</a:t>
            </a: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 </a:t>
            </a:r>
          </a:p>
          <a:p>
            <a:pPr algn="ctr"/>
            <a:endParaRPr lang="es-ES" sz="2600" b="1" dirty="0">
              <a:solidFill>
                <a:schemeClr val="bg1"/>
              </a:solidFill>
            </a:endParaRPr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86537" y="1317665"/>
            <a:ext cx="9418071" cy="45819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es-ES" sz="2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r>
              <a:rPr lang="es-ES" sz="4400" b="1" dirty="0"/>
              <a:t> </a:t>
            </a:r>
          </a:p>
          <a:p>
            <a:pPr marL="0" lvl="0" indent="0">
              <a:buNone/>
            </a:pPr>
            <a:r>
              <a:rPr lang="es-ES" sz="4400" b="1" dirty="0"/>
              <a:t>				                   	                       </a:t>
            </a:r>
          </a:p>
          <a:p>
            <a:pPr marL="0" lvl="0" indent="0">
              <a:buNone/>
            </a:pPr>
            <a:r>
              <a:rPr lang="es-ES" sz="4400" b="1" dirty="0"/>
              <a:t>                                    </a:t>
            </a:r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i="1" dirty="0"/>
          </a:p>
          <a:p>
            <a:pPr marL="0" lvl="0" indent="0">
              <a:buNone/>
            </a:pPr>
            <a:endParaRPr lang="es-ES" sz="4400" i="1" dirty="0">
              <a:solidFill>
                <a:srgbClr val="0070C0"/>
              </a:solidFill>
            </a:endParaRPr>
          </a:p>
          <a:p>
            <a:pPr marL="0" lvl="0" indent="0">
              <a:buNone/>
            </a:pPr>
            <a:endParaRPr lang="es-ES" sz="3800" i="1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D2E7E51-B61F-FD42-BAA9-DC2E60B9B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887" y="6380481"/>
            <a:ext cx="1159713" cy="47901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B2E8D99-4E3A-0945-A584-C25F9547F3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223" y="1423907"/>
            <a:ext cx="3503053" cy="490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053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6380480"/>
            <a:ext cx="12192000" cy="4775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  COMUNICACIÓN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141668" y="75780"/>
            <a:ext cx="12192000" cy="12512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Involucrar a los medios masivos en la temática anticorrupción durante esa semana</a:t>
            </a: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 </a:t>
            </a:r>
          </a:p>
          <a:p>
            <a:pPr algn="ctr"/>
            <a:endParaRPr lang="es-ES" sz="2600" b="1" dirty="0">
              <a:solidFill>
                <a:schemeClr val="bg1"/>
              </a:solidFill>
            </a:endParaRPr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86537" y="1317665"/>
            <a:ext cx="9418071" cy="45819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es-ES" sz="2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r>
              <a:rPr lang="es-ES" sz="4400" b="1" dirty="0"/>
              <a:t> </a:t>
            </a:r>
          </a:p>
          <a:p>
            <a:pPr marL="0" lvl="0" indent="0">
              <a:buNone/>
            </a:pPr>
            <a:r>
              <a:rPr lang="es-ES" sz="4400" b="1" dirty="0"/>
              <a:t>				                   	                       </a:t>
            </a:r>
          </a:p>
          <a:p>
            <a:pPr marL="0" lvl="0" indent="0">
              <a:buNone/>
            </a:pPr>
            <a:r>
              <a:rPr lang="es-ES" sz="4400" b="1" dirty="0"/>
              <a:t>                                    </a:t>
            </a:r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i="1" dirty="0"/>
          </a:p>
          <a:p>
            <a:pPr marL="0" lvl="0" indent="0">
              <a:buNone/>
            </a:pPr>
            <a:endParaRPr lang="es-ES" sz="4400" i="1" dirty="0">
              <a:solidFill>
                <a:srgbClr val="0070C0"/>
              </a:solidFill>
            </a:endParaRPr>
          </a:p>
          <a:p>
            <a:pPr marL="0" lvl="0" indent="0">
              <a:buNone/>
            </a:pPr>
            <a:endParaRPr lang="es-ES" sz="3800" i="1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D2E7E51-B61F-FD42-BAA9-DC2E60B9B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887" y="6380481"/>
            <a:ext cx="1159713" cy="47901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78987A6-4F09-4043-8488-D5EDF69E3E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887" y="1448874"/>
            <a:ext cx="6429780" cy="469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6471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6380480"/>
            <a:ext cx="12192000" cy="4775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  COMUNICACIÓN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141668" y="75780"/>
            <a:ext cx="12192000" cy="12512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Involucrar a los ayuntamientos en la difusión de los mensajes anticorrupción durante esa semana en sus desplegados</a:t>
            </a: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 </a:t>
            </a:r>
          </a:p>
          <a:p>
            <a:pPr algn="ctr"/>
            <a:endParaRPr lang="es-ES" sz="2600" b="1" dirty="0">
              <a:solidFill>
                <a:schemeClr val="bg1"/>
              </a:solidFill>
            </a:endParaRPr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86537" y="1317665"/>
            <a:ext cx="9418071" cy="45819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es-ES" sz="2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r>
              <a:rPr lang="es-ES" sz="4400" b="1" dirty="0"/>
              <a:t> </a:t>
            </a:r>
          </a:p>
          <a:p>
            <a:pPr marL="0" lvl="0" indent="0">
              <a:buNone/>
            </a:pPr>
            <a:r>
              <a:rPr lang="es-ES" sz="4400" b="1" dirty="0"/>
              <a:t>				                   	                       </a:t>
            </a:r>
          </a:p>
          <a:p>
            <a:pPr marL="0" lvl="0" indent="0">
              <a:buNone/>
            </a:pPr>
            <a:r>
              <a:rPr lang="es-ES" sz="4400" b="1" dirty="0"/>
              <a:t>                                    </a:t>
            </a:r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i="1" dirty="0"/>
          </a:p>
          <a:p>
            <a:pPr marL="0" lvl="0" indent="0">
              <a:buNone/>
            </a:pPr>
            <a:endParaRPr lang="es-ES" sz="4400" i="1" dirty="0">
              <a:solidFill>
                <a:srgbClr val="0070C0"/>
              </a:solidFill>
            </a:endParaRPr>
          </a:p>
          <a:p>
            <a:pPr marL="0" lvl="0" indent="0">
              <a:buNone/>
            </a:pPr>
            <a:endParaRPr lang="es-ES" sz="3800" i="1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D2E7E51-B61F-FD42-BAA9-DC2E60B9B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887" y="6380481"/>
            <a:ext cx="1159713" cy="47901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6F5BE03-C321-1141-83E3-CBBA0C3F89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600" y="1317665"/>
            <a:ext cx="6565533" cy="4581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0836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6380480"/>
            <a:ext cx="12192000" cy="4775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  COMUNICACIÓN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141668" y="75780"/>
            <a:ext cx="12192000" cy="12512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Invitar a organizaciones civiles, universidades y grupos ciudadanos a unirse con actividades que ponderen la cultura anticorrupción</a:t>
            </a: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 </a:t>
            </a:r>
          </a:p>
          <a:p>
            <a:pPr algn="ctr"/>
            <a:endParaRPr lang="es-ES" sz="2600" b="1" dirty="0">
              <a:solidFill>
                <a:schemeClr val="bg1"/>
              </a:solidFill>
            </a:endParaRPr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86537" y="1317665"/>
            <a:ext cx="9418071" cy="45819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es-ES" sz="2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r>
              <a:rPr lang="es-ES" sz="4400" b="1" dirty="0"/>
              <a:t> </a:t>
            </a:r>
          </a:p>
          <a:p>
            <a:pPr marL="0" lvl="0" indent="0">
              <a:buNone/>
            </a:pPr>
            <a:r>
              <a:rPr lang="es-ES" sz="4400" b="1" dirty="0"/>
              <a:t>				                   	                       </a:t>
            </a:r>
          </a:p>
          <a:p>
            <a:pPr marL="0" lvl="0" indent="0">
              <a:buNone/>
            </a:pPr>
            <a:r>
              <a:rPr lang="es-ES" sz="4400" b="1" dirty="0"/>
              <a:t>                                    </a:t>
            </a:r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i="1" dirty="0"/>
          </a:p>
          <a:p>
            <a:pPr marL="0" lvl="0" indent="0">
              <a:buNone/>
            </a:pPr>
            <a:endParaRPr lang="es-ES" sz="4400" i="1" dirty="0">
              <a:solidFill>
                <a:srgbClr val="0070C0"/>
              </a:solidFill>
            </a:endParaRPr>
          </a:p>
          <a:p>
            <a:pPr marL="0" lvl="0" indent="0">
              <a:buNone/>
            </a:pPr>
            <a:endParaRPr lang="es-ES" sz="3800" i="1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D2E7E51-B61F-FD42-BAA9-DC2E60B9B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887" y="6380481"/>
            <a:ext cx="1159713" cy="47901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A5BA80A-18A6-754F-861C-7CD9510998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823" y="1384059"/>
            <a:ext cx="3796066" cy="492822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DA376D2-02C0-9641-8F18-B38B7F1104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958" y="1474557"/>
            <a:ext cx="3656650" cy="474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6917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6380480"/>
            <a:ext cx="12192000" cy="4775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  COMUNICACIÓN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141668" y="75780"/>
            <a:ext cx="12192000" cy="12512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Ponerle imagen a la corrupción es muy </a:t>
            </a:r>
            <a:r>
              <a:rPr lang="es-ES" sz="3200" b="1" dirty="0" err="1">
                <a:solidFill>
                  <a:schemeClr val="bg1"/>
                </a:solidFill>
              </a:rPr>
              <a:t>sencillo..¿qué</a:t>
            </a:r>
            <a:r>
              <a:rPr lang="es-ES" sz="3200" b="1" dirty="0">
                <a:solidFill>
                  <a:schemeClr val="bg1"/>
                </a:solidFill>
              </a:rPr>
              <a:t> tal si convocas a ponerle una imagen a la anticorrupción..?</a:t>
            </a: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 </a:t>
            </a:r>
          </a:p>
          <a:p>
            <a:pPr algn="ctr"/>
            <a:endParaRPr lang="es-ES" sz="2600" b="1" dirty="0">
              <a:solidFill>
                <a:schemeClr val="bg1"/>
              </a:solidFill>
            </a:endParaRPr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86537" y="1317665"/>
            <a:ext cx="9418071" cy="45819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es-ES" sz="2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r>
              <a:rPr lang="es-ES" sz="4400" b="1" dirty="0"/>
              <a:t> </a:t>
            </a:r>
          </a:p>
          <a:p>
            <a:pPr marL="0" lvl="0" indent="0">
              <a:buNone/>
            </a:pPr>
            <a:r>
              <a:rPr lang="es-ES" sz="4400" b="1" dirty="0"/>
              <a:t>				                   	                       </a:t>
            </a:r>
          </a:p>
          <a:p>
            <a:pPr marL="0" lvl="0" indent="0">
              <a:buNone/>
            </a:pPr>
            <a:r>
              <a:rPr lang="es-ES" sz="4400" b="1" dirty="0"/>
              <a:t>                                    </a:t>
            </a:r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i="1" dirty="0"/>
          </a:p>
          <a:p>
            <a:pPr marL="0" lvl="0" indent="0">
              <a:buNone/>
            </a:pPr>
            <a:endParaRPr lang="es-ES" sz="4400" i="1" dirty="0">
              <a:solidFill>
                <a:srgbClr val="0070C0"/>
              </a:solidFill>
            </a:endParaRPr>
          </a:p>
          <a:p>
            <a:pPr marL="0" lvl="0" indent="0">
              <a:buNone/>
            </a:pPr>
            <a:endParaRPr lang="es-ES" sz="3800" i="1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D2E7E51-B61F-FD42-BAA9-DC2E60B9B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887" y="6380481"/>
            <a:ext cx="1159713" cy="47901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BB4A29C-F81C-F041-A5CF-24649690F5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096" y="1392814"/>
            <a:ext cx="3656649" cy="474722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185F286-8A15-FE4D-8490-99318DE0EA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592" y="1453019"/>
            <a:ext cx="3610273" cy="4687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745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6380480"/>
            <a:ext cx="12192000" cy="4775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  COMUNICACIÓN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141668" y="75780"/>
            <a:ext cx="12192000" cy="12512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Genera nota periodística en torno al CPC y a la anticorrupción durante esta semana</a:t>
            </a: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 </a:t>
            </a:r>
          </a:p>
          <a:p>
            <a:pPr algn="ctr"/>
            <a:endParaRPr lang="es-ES" sz="2600" b="1" dirty="0">
              <a:solidFill>
                <a:schemeClr val="bg1"/>
              </a:solidFill>
            </a:endParaRPr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86537" y="1317665"/>
            <a:ext cx="9418071" cy="45819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es-ES" sz="2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r>
              <a:rPr lang="es-ES" sz="4400" b="1" dirty="0"/>
              <a:t> </a:t>
            </a:r>
          </a:p>
          <a:p>
            <a:pPr marL="0" lvl="0" indent="0">
              <a:buNone/>
            </a:pPr>
            <a:r>
              <a:rPr lang="es-ES" sz="4400" b="1" dirty="0"/>
              <a:t>				                   	                       </a:t>
            </a:r>
          </a:p>
          <a:p>
            <a:pPr marL="0" lvl="0" indent="0">
              <a:buNone/>
            </a:pPr>
            <a:r>
              <a:rPr lang="es-ES" sz="4400" b="1" dirty="0"/>
              <a:t>                                    </a:t>
            </a:r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i="1" dirty="0"/>
          </a:p>
          <a:p>
            <a:pPr marL="0" lvl="0" indent="0">
              <a:buNone/>
            </a:pPr>
            <a:endParaRPr lang="es-ES" sz="4400" i="1" dirty="0">
              <a:solidFill>
                <a:srgbClr val="0070C0"/>
              </a:solidFill>
            </a:endParaRPr>
          </a:p>
          <a:p>
            <a:pPr marL="0" lvl="0" indent="0">
              <a:buNone/>
            </a:pPr>
            <a:endParaRPr lang="es-ES" sz="3800" i="1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D2E7E51-B61F-FD42-BAA9-DC2E60B9B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887" y="6380481"/>
            <a:ext cx="1159713" cy="47901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19CC0F0-C725-BF41-96E7-1222D28BA5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490" y="1462493"/>
            <a:ext cx="7232504" cy="482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8806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6380480"/>
            <a:ext cx="12192000" cy="4775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  COMUNICACIÓN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141668" y="75780"/>
            <a:ext cx="12192000" cy="12512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Ocupa espacios dedicados a la cultura o a las artes para exponer las imágenes ganadoras de tu concurso fotográfico o de dibujo</a:t>
            </a: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 </a:t>
            </a:r>
          </a:p>
          <a:p>
            <a:pPr algn="ctr"/>
            <a:endParaRPr lang="es-ES" sz="2600" b="1" dirty="0">
              <a:solidFill>
                <a:schemeClr val="bg1"/>
              </a:solidFill>
            </a:endParaRPr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86537" y="1317665"/>
            <a:ext cx="9418071" cy="45819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es-ES" sz="2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r>
              <a:rPr lang="es-ES" sz="4400" b="1" dirty="0"/>
              <a:t> </a:t>
            </a:r>
          </a:p>
          <a:p>
            <a:pPr marL="0" lvl="0" indent="0">
              <a:buNone/>
            </a:pPr>
            <a:r>
              <a:rPr lang="es-ES" sz="4400" b="1" dirty="0"/>
              <a:t>				                   	                       </a:t>
            </a:r>
          </a:p>
          <a:p>
            <a:pPr marL="0" lvl="0" indent="0">
              <a:buNone/>
            </a:pPr>
            <a:r>
              <a:rPr lang="es-ES" sz="4400" b="1" dirty="0"/>
              <a:t>                                    </a:t>
            </a:r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i="1" dirty="0"/>
          </a:p>
          <a:p>
            <a:pPr marL="0" lvl="0" indent="0">
              <a:buNone/>
            </a:pPr>
            <a:endParaRPr lang="es-ES" sz="4400" i="1" dirty="0">
              <a:solidFill>
                <a:srgbClr val="0070C0"/>
              </a:solidFill>
            </a:endParaRPr>
          </a:p>
          <a:p>
            <a:pPr marL="0" lvl="0" indent="0">
              <a:buNone/>
            </a:pPr>
            <a:endParaRPr lang="es-ES" sz="3800" i="1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D2E7E51-B61F-FD42-BAA9-DC2E60B9B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887" y="6380481"/>
            <a:ext cx="1159713" cy="47901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C08A924-6D1B-0F4B-A923-16C4C302B3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54" y="1411285"/>
            <a:ext cx="5305963" cy="2984604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E24E038-D4F7-4E4E-9104-EA8CD2CAC1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917" y="1411285"/>
            <a:ext cx="4908115" cy="2760815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5EBA469-A1DC-B84C-B65F-CC744D0A8E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063" y="3638999"/>
            <a:ext cx="4679209" cy="2632055"/>
          </a:xfrm>
          <a:prstGeom prst="rect">
            <a:avLst/>
          </a:prstGeom>
          <a:ln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20122071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6380480"/>
            <a:ext cx="12192000" cy="4775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  COMUNICACIÓN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141668" y="75780"/>
            <a:ext cx="12192000" cy="12512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Siéntate con jóvenes universitarios en torno a una mesa y en torno a un tema: anticorrupción. ¿Qué dicen de ello..?</a:t>
            </a: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 </a:t>
            </a:r>
          </a:p>
          <a:p>
            <a:pPr algn="ctr"/>
            <a:endParaRPr lang="es-ES" sz="2600" b="1" dirty="0">
              <a:solidFill>
                <a:schemeClr val="bg1"/>
              </a:solidFill>
            </a:endParaRPr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86537" y="1317665"/>
            <a:ext cx="9418071" cy="45819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es-ES" sz="2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r>
              <a:rPr lang="es-ES" sz="4400" b="1" dirty="0"/>
              <a:t> </a:t>
            </a:r>
          </a:p>
          <a:p>
            <a:pPr marL="0" lvl="0" indent="0">
              <a:buNone/>
            </a:pPr>
            <a:r>
              <a:rPr lang="es-ES" sz="4400" b="1" dirty="0"/>
              <a:t>				                   	                       </a:t>
            </a:r>
          </a:p>
          <a:p>
            <a:pPr marL="0" lvl="0" indent="0">
              <a:buNone/>
            </a:pPr>
            <a:r>
              <a:rPr lang="es-ES" sz="4400" b="1" dirty="0"/>
              <a:t>                                    </a:t>
            </a:r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i="1" dirty="0"/>
          </a:p>
          <a:p>
            <a:pPr marL="0" lvl="0" indent="0">
              <a:buNone/>
            </a:pPr>
            <a:endParaRPr lang="es-ES" sz="4400" i="1" dirty="0">
              <a:solidFill>
                <a:srgbClr val="0070C0"/>
              </a:solidFill>
            </a:endParaRPr>
          </a:p>
          <a:p>
            <a:pPr marL="0" lvl="0" indent="0">
              <a:buNone/>
            </a:pPr>
            <a:endParaRPr lang="es-ES" sz="3800" i="1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D2E7E51-B61F-FD42-BAA9-DC2E60B9B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887" y="6380481"/>
            <a:ext cx="1159713" cy="47901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0A095AC-8E80-604D-8127-1FD7EF26B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346" y="1416104"/>
            <a:ext cx="6500449" cy="487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5804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6380480"/>
            <a:ext cx="12192000" cy="4775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  COMUNICACIÓN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141668" y="75780"/>
            <a:ext cx="12192000" cy="12512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Involucra a tu Comité Coordinador para que expresen lo que hace cada una de sus dependencias en el tema anticorrupción</a:t>
            </a: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 </a:t>
            </a:r>
          </a:p>
          <a:p>
            <a:pPr algn="ctr"/>
            <a:endParaRPr lang="es-ES" sz="2600" b="1" dirty="0">
              <a:solidFill>
                <a:schemeClr val="bg1"/>
              </a:solidFill>
            </a:endParaRPr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86537" y="1317665"/>
            <a:ext cx="9418071" cy="45819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es-ES" sz="2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r>
              <a:rPr lang="es-ES" sz="4400" b="1" dirty="0"/>
              <a:t> </a:t>
            </a:r>
          </a:p>
          <a:p>
            <a:pPr marL="0" lvl="0" indent="0">
              <a:buNone/>
            </a:pPr>
            <a:r>
              <a:rPr lang="es-ES" sz="4400" b="1" dirty="0"/>
              <a:t>				                   	                       </a:t>
            </a:r>
          </a:p>
          <a:p>
            <a:pPr marL="0" lvl="0" indent="0">
              <a:buNone/>
            </a:pPr>
            <a:r>
              <a:rPr lang="es-ES" sz="4400" b="1" dirty="0"/>
              <a:t>                                    </a:t>
            </a:r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i="1" dirty="0"/>
          </a:p>
          <a:p>
            <a:pPr marL="0" lvl="0" indent="0">
              <a:buNone/>
            </a:pPr>
            <a:endParaRPr lang="es-ES" sz="4400" i="1" dirty="0">
              <a:solidFill>
                <a:srgbClr val="0070C0"/>
              </a:solidFill>
            </a:endParaRPr>
          </a:p>
          <a:p>
            <a:pPr marL="0" lvl="0" indent="0">
              <a:buNone/>
            </a:pPr>
            <a:endParaRPr lang="es-ES" sz="3800" i="1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D2E7E51-B61F-FD42-BAA9-DC2E60B9B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887" y="6380481"/>
            <a:ext cx="1159713" cy="47901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53E9DAD-171B-DC4E-8D44-BDA28B7C09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713" y="1407080"/>
            <a:ext cx="7302498" cy="486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7896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6380480"/>
            <a:ext cx="12192000" cy="4775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  COMUNICACIÓN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141668" y="75780"/>
            <a:ext cx="12192000" cy="12512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En eventos públicos dile a los organizadores que filtren textos o cápsulas que promuevan actos anticorrupción</a:t>
            </a: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 </a:t>
            </a:r>
          </a:p>
          <a:p>
            <a:pPr algn="ctr"/>
            <a:endParaRPr lang="es-ES" sz="2600" b="1" dirty="0">
              <a:solidFill>
                <a:schemeClr val="bg1"/>
              </a:solidFill>
            </a:endParaRPr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86537" y="1317665"/>
            <a:ext cx="9418071" cy="45819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es-ES" sz="2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r>
              <a:rPr lang="es-ES" sz="4400" b="1" dirty="0"/>
              <a:t> </a:t>
            </a:r>
          </a:p>
          <a:p>
            <a:pPr marL="0" lvl="0" indent="0">
              <a:buNone/>
            </a:pPr>
            <a:r>
              <a:rPr lang="es-ES" sz="4400" b="1" dirty="0"/>
              <a:t>				                   	                       </a:t>
            </a:r>
          </a:p>
          <a:p>
            <a:pPr marL="0" lvl="0" indent="0">
              <a:buNone/>
            </a:pPr>
            <a:r>
              <a:rPr lang="es-ES" sz="4400" b="1" dirty="0"/>
              <a:t>                                    </a:t>
            </a:r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i="1" dirty="0"/>
          </a:p>
          <a:p>
            <a:pPr marL="0" lvl="0" indent="0">
              <a:buNone/>
            </a:pPr>
            <a:endParaRPr lang="es-ES" sz="4400" i="1" dirty="0">
              <a:solidFill>
                <a:srgbClr val="0070C0"/>
              </a:solidFill>
            </a:endParaRPr>
          </a:p>
          <a:p>
            <a:pPr marL="0" lvl="0" indent="0">
              <a:buNone/>
            </a:pPr>
            <a:endParaRPr lang="es-ES" sz="3800" i="1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D2E7E51-B61F-FD42-BAA9-DC2E60B9B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887" y="6380481"/>
            <a:ext cx="1159713" cy="47901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07FFCEC-865C-9B49-8947-37BC2E7EDD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57" y="2927845"/>
            <a:ext cx="2965721" cy="222429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6C394DE-9FBC-5F42-AFC0-F2A00F5B5B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076" y="3599562"/>
            <a:ext cx="3387307" cy="254048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73CA248-6EB3-0043-9215-836F8A3FD9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720" y="1661401"/>
            <a:ext cx="3377183" cy="253288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7351C90-6DBF-9245-94C4-F733B8426DC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1689" y="1524000"/>
            <a:ext cx="3493774" cy="262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5430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6380480"/>
            <a:ext cx="12192000" cy="4775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  COMUNICACIÓN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141668" y="75780"/>
            <a:ext cx="12192000" cy="12512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Vas a encontrar aliados y escenarios deseosos de expresar lo que tienen que decir de anticorrupción</a:t>
            </a: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 </a:t>
            </a:r>
          </a:p>
          <a:p>
            <a:pPr algn="ctr"/>
            <a:endParaRPr lang="es-ES" sz="2600" b="1" dirty="0">
              <a:solidFill>
                <a:schemeClr val="bg1"/>
              </a:solidFill>
            </a:endParaRPr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86537" y="1317665"/>
            <a:ext cx="9418071" cy="45819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es-ES" sz="2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r>
              <a:rPr lang="es-ES" sz="4400" b="1" dirty="0"/>
              <a:t> </a:t>
            </a:r>
          </a:p>
          <a:p>
            <a:pPr marL="0" lvl="0" indent="0">
              <a:buNone/>
            </a:pPr>
            <a:r>
              <a:rPr lang="es-ES" sz="4400" b="1" dirty="0"/>
              <a:t>				                   	                       </a:t>
            </a:r>
          </a:p>
          <a:p>
            <a:pPr marL="0" lvl="0" indent="0">
              <a:buNone/>
            </a:pPr>
            <a:r>
              <a:rPr lang="es-ES" sz="4400" b="1" dirty="0"/>
              <a:t>                                    </a:t>
            </a:r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i="1" dirty="0"/>
          </a:p>
          <a:p>
            <a:pPr marL="0" lvl="0" indent="0">
              <a:buNone/>
            </a:pPr>
            <a:endParaRPr lang="es-ES" sz="4400" i="1" dirty="0">
              <a:solidFill>
                <a:srgbClr val="0070C0"/>
              </a:solidFill>
            </a:endParaRPr>
          </a:p>
          <a:p>
            <a:pPr marL="0" lvl="0" indent="0">
              <a:buNone/>
            </a:pPr>
            <a:endParaRPr lang="es-ES" sz="3800" i="1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D2E7E51-B61F-FD42-BAA9-DC2E60B9B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887" y="6380481"/>
            <a:ext cx="1159713" cy="47901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0A09787-762C-C441-B9BB-B8868E1A49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68" y="1454299"/>
            <a:ext cx="5598103" cy="419857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51BB0FD-B1B7-5644-954E-F8794EA80E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909" y="1454299"/>
            <a:ext cx="5598103" cy="419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656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6380480"/>
            <a:ext cx="12192000" cy="4775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  COMUNICACIÓN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141668" y="75780"/>
            <a:ext cx="12192000" cy="12512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Y en vez de que dediques solo el 9 de diciembre para celebrar, dale más vida a lo que a diario vivimos: ANTICORRUPCION</a:t>
            </a: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 </a:t>
            </a:r>
          </a:p>
          <a:p>
            <a:pPr algn="ctr"/>
            <a:endParaRPr lang="es-ES" sz="2600" b="1" dirty="0">
              <a:solidFill>
                <a:schemeClr val="bg1"/>
              </a:solidFill>
            </a:endParaRPr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86537" y="1317665"/>
            <a:ext cx="9418071" cy="45819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es-ES" sz="2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r>
              <a:rPr lang="es-ES" sz="4400" b="1" dirty="0"/>
              <a:t> </a:t>
            </a:r>
          </a:p>
          <a:p>
            <a:pPr marL="0" lvl="0" indent="0">
              <a:buNone/>
            </a:pPr>
            <a:r>
              <a:rPr lang="es-ES" sz="4400" b="1" dirty="0"/>
              <a:t>				                   	                       </a:t>
            </a:r>
          </a:p>
          <a:p>
            <a:pPr marL="0" lvl="0" indent="0">
              <a:buNone/>
            </a:pPr>
            <a:r>
              <a:rPr lang="es-ES" sz="4400" b="1" dirty="0"/>
              <a:t>                                    </a:t>
            </a:r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i="1" dirty="0"/>
          </a:p>
          <a:p>
            <a:pPr marL="0" lvl="0" indent="0">
              <a:buNone/>
            </a:pPr>
            <a:endParaRPr lang="es-ES" sz="4400" i="1" dirty="0">
              <a:solidFill>
                <a:srgbClr val="0070C0"/>
              </a:solidFill>
            </a:endParaRPr>
          </a:p>
          <a:p>
            <a:pPr marL="0" lvl="0" indent="0">
              <a:buNone/>
            </a:pPr>
            <a:endParaRPr lang="es-ES" sz="3800" i="1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D2E7E51-B61F-FD42-BAA9-DC2E60B9B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887" y="6380481"/>
            <a:ext cx="1159713" cy="47901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1A7BDFE-9231-8E4D-91CB-34D255D780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693" y="1442936"/>
            <a:ext cx="6489628" cy="486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7697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6380480"/>
            <a:ext cx="12192000" cy="4775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  COMUNICACIÓN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141668" y="75780"/>
            <a:ext cx="12192000" cy="12512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Y que con el paso de los años podamos crear un evento anticorrupción propio que se posicione en el país</a:t>
            </a: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 </a:t>
            </a:r>
          </a:p>
          <a:p>
            <a:pPr algn="ctr"/>
            <a:endParaRPr lang="es-ES" sz="2600" b="1" dirty="0">
              <a:solidFill>
                <a:schemeClr val="bg1"/>
              </a:solidFill>
            </a:endParaRPr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86537" y="1317665"/>
            <a:ext cx="9418071" cy="45819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es-ES" sz="2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r>
              <a:rPr lang="es-ES" sz="4400" b="1" dirty="0"/>
              <a:t> </a:t>
            </a:r>
          </a:p>
          <a:p>
            <a:pPr marL="0" lvl="0" indent="0">
              <a:buNone/>
            </a:pPr>
            <a:r>
              <a:rPr lang="es-ES" sz="4400" b="1" dirty="0"/>
              <a:t>				                   	                       </a:t>
            </a:r>
          </a:p>
          <a:p>
            <a:pPr marL="0" lvl="0" indent="0">
              <a:buNone/>
            </a:pPr>
            <a:r>
              <a:rPr lang="es-ES" sz="4400" b="1" dirty="0"/>
              <a:t>                                    </a:t>
            </a:r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i="1" dirty="0"/>
          </a:p>
          <a:p>
            <a:pPr marL="0" lvl="0" indent="0">
              <a:buNone/>
            </a:pPr>
            <a:endParaRPr lang="es-ES" sz="4400" i="1" dirty="0">
              <a:solidFill>
                <a:srgbClr val="0070C0"/>
              </a:solidFill>
            </a:endParaRPr>
          </a:p>
          <a:p>
            <a:pPr marL="0" lvl="0" indent="0">
              <a:buNone/>
            </a:pPr>
            <a:endParaRPr lang="es-ES" sz="3800" i="1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D2E7E51-B61F-FD42-BAA9-DC2E60B9B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887" y="6380481"/>
            <a:ext cx="1159713" cy="47901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10423FC-AB74-5E4E-88BE-D229D3A59F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992" y="1388802"/>
            <a:ext cx="3636264" cy="483240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46669D2-F426-834C-86E5-51DDFB08CD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697" y="1483290"/>
            <a:ext cx="4488503" cy="448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7351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0" y="6380480"/>
            <a:ext cx="12192000" cy="4775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  COMUNICACIÓN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5253BEC-A0F7-46F4-87B7-A0C3A6F68B23}"/>
              </a:ext>
            </a:extLst>
          </p:cNvPr>
          <p:cNvSpPr/>
          <p:nvPr/>
        </p:nvSpPr>
        <p:spPr>
          <a:xfrm>
            <a:off x="141668" y="75780"/>
            <a:ext cx="12192000" cy="12512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endParaRPr lang="es-ES" sz="3200" b="1" dirty="0">
              <a:solidFill>
                <a:schemeClr val="bg1"/>
              </a:solidFill>
            </a:endParaRP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Anímate y hagamos la primera acción nacional conjunta que le de razón a lo que dice que somos: RED NACIONAL</a:t>
            </a: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 </a:t>
            </a:r>
          </a:p>
          <a:p>
            <a:pPr algn="ctr"/>
            <a:endParaRPr lang="es-ES" sz="2600" b="1" dirty="0">
              <a:solidFill>
                <a:schemeClr val="bg1"/>
              </a:solidFill>
            </a:endParaRPr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2072641" y="1726097"/>
            <a:ext cx="10022768" cy="45819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es-ES" sz="2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r>
              <a:rPr lang="es-ES" sz="4400" b="1" dirty="0"/>
              <a:t> 				Gracias      </a:t>
            </a:r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dirty="0"/>
          </a:p>
          <a:p>
            <a:pPr marL="0" lvl="0" indent="0">
              <a:buNone/>
            </a:pPr>
            <a:endParaRPr lang="es-ES" sz="4400" b="1" i="1" dirty="0"/>
          </a:p>
          <a:p>
            <a:pPr marL="0" lvl="0" indent="0">
              <a:buNone/>
            </a:pPr>
            <a:endParaRPr lang="es-ES" sz="4400" i="1" dirty="0">
              <a:solidFill>
                <a:srgbClr val="0070C0"/>
              </a:solidFill>
            </a:endParaRPr>
          </a:p>
          <a:p>
            <a:pPr marL="0" lvl="0" indent="0">
              <a:buNone/>
            </a:pPr>
            <a:endParaRPr lang="es-ES" sz="3800" i="1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  <a:p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D2E7E51-B61F-FD42-BAA9-DC2E60B9B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887" y="6380481"/>
            <a:ext cx="1159713" cy="47901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81D3928-FAB0-BF4F-B54A-96D7E77351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549" y="3980688"/>
            <a:ext cx="6431551" cy="1060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6147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Personalizado 9">
      <a:dk1>
        <a:sysClr val="windowText" lastClr="000000"/>
      </a:dk1>
      <a:lt1>
        <a:sysClr val="window" lastClr="FFFFFF"/>
      </a:lt1>
      <a:dk2>
        <a:srgbClr val="292733"/>
      </a:dk2>
      <a:lt2>
        <a:srgbClr val="CEDBE6"/>
      </a:lt2>
      <a:accent1>
        <a:srgbClr val="3494BA"/>
      </a:accent1>
      <a:accent2>
        <a:srgbClr val="8B8579"/>
      </a:accent2>
      <a:accent3>
        <a:srgbClr val="75BDA7"/>
      </a:accent3>
      <a:accent4>
        <a:srgbClr val="9F6715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740</TotalTime>
  <Words>1517</Words>
  <Application>Microsoft Office PowerPoint</Application>
  <PresentationFormat>Panorámica</PresentationFormat>
  <Paragraphs>512</Paragraphs>
  <Slides>29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Tema de Office</vt:lpstr>
      <vt:lpstr>Comisión de Comunicación Noviembre 19 de 2020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Cesar David Martinez Paredes</dc:creator>
  <cp:lastModifiedBy>Rosa Maria</cp:lastModifiedBy>
  <cp:revision>79</cp:revision>
  <dcterms:created xsi:type="dcterms:W3CDTF">2019-01-19T21:19:21Z</dcterms:created>
  <dcterms:modified xsi:type="dcterms:W3CDTF">2020-11-18T23:01:36Z</dcterms:modified>
</cp:coreProperties>
</file>