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92" r:id="rId2"/>
    <p:sldId id="566" r:id="rId3"/>
    <p:sldId id="567" r:id="rId4"/>
    <p:sldId id="559" r:id="rId5"/>
    <p:sldId id="560" r:id="rId6"/>
    <p:sldId id="337" r:id="rId7"/>
    <p:sldId id="558" r:id="rId8"/>
    <p:sldId id="546" r:id="rId9"/>
    <p:sldId id="540" r:id="rId10"/>
    <p:sldId id="541" r:id="rId11"/>
    <p:sldId id="542" r:id="rId12"/>
    <p:sldId id="543" r:id="rId13"/>
    <p:sldId id="544" r:id="rId14"/>
    <p:sldId id="545" r:id="rId15"/>
    <p:sldId id="547" r:id="rId16"/>
    <p:sldId id="549" r:id="rId17"/>
    <p:sldId id="550" r:id="rId18"/>
    <p:sldId id="552" r:id="rId19"/>
    <p:sldId id="551" r:id="rId20"/>
    <p:sldId id="553" r:id="rId21"/>
    <p:sldId id="554" r:id="rId22"/>
    <p:sldId id="555" r:id="rId23"/>
    <p:sldId id="556" r:id="rId24"/>
    <p:sldId id="557" r:id="rId25"/>
    <p:sldId id="564" r:id="rId26"/>
    <p:sldId id="561" r:id="rId27"/>
    <p:sldId id="562" r:id="rId28"/>
  </p:sldIdLst>
  <p:sldSz cx="12192000" cy="6858000"/>
  <p:notesSz cx="6889750" cy="10021888"/>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4" userDrawn="1">
          <p15:clr>
            <a:srgbClr val="A4A3A4"/>
          </p15:clr>
        </p15:guide>
        <p15:guide id="2" pos="1141" userDrawn="1">
          <p15:clr>
            <a:srgbClr val="A4A3A4"/>
          </p15:clr>
        </p15:guide>
        <p15:guide id="3" pos="6630" userDrawn="1">
          <p15:clr>
            <a:srgbClr val="A4A3A4"/>
          </p15:clr>
        </p15:guide>
        <p15:guide id="4" orient="horz" pos="4133" userDrawn="1">
          <p15:clr>
            <a:srgbClr val="A4A3A4"/>
          </p15:clr>
        </p15:guide>
        <p15:guide id="5" orient="horz" pos="799" userDrawn="1">
          <p15:clr>
            <a:srgbClr val="A4A3A4"/>
          </p15:clr>
        </p15:guide>
        <p15:guide id="6" orient="horz" pos="3861" userDrawn="1">
          <p15:clr>
            <a:srgbClr val="A4A3A4"/>
          </p15:clr>
        </p15:guide>
        <p15:guide id="7" pos="6357" userDrawn="1">
          <p15:clr>
            <a:srgbClr val="A4A3A4"/>
          </p15:clr>
        </p15:guide>
        <p15:guide id="8" pos="1481" userDrawn="1">
          <p15:clr>
            <a:srgbClr val="A4A3A4"/>
          </p15:clr>
        </p15:guide>
        <p15:guide id="9" orient="horz" pos="9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a Maria" initials="RM" lastIdx="1" clrIdx="0">
    <p:extLst>
      <p:ext uri="{19B8F6BF-5375-455C-9EA6-DF929625EA0E}">
        <p15:presenceInfo xmlns:p15="http://schemas.microsoft.com/office/powerpoint/2012/main" userId="a4fbb0b069dd7de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A761A7"/>
    <a:srgbClr val="1BED52"/>
    <a:srgbClr val="E31DBD"/>
    <a:srgbClr val="AC72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12" autoAdjust="0"/>
    <p:restoredTop sz="94660"/>
  </p:normalViewPr>
  <p:slideViewPr>
    <p:cSldViewPr snapToGrid="0" showGuides="1">
      <p:cViewPr>
        <p:scale>
          <a:sx n="75" d="100"/>
          <a:sy n="75" d="100"/>
        </p:scale>
        <p:origin x="30" y="348"/>
      </p:cViewPr>
      <p:guideLst>
        <p:guide orient="horz" pos="504"/>
        <p:guide pos="1141"/>
        <p:guide pos="6630"/>
        <p:guide orient="horz" pos="4133"/>
        <p:guide orient="horz" pos="799"/>
        <p:guide orient="horz" pos="3861"/>
        <p:guide pos="6357"/>
        <p:guide pos="1481"/>
        <p:guide orient="horz" pos="9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F31-48D5-A861-E249A73DFD3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31-48D5-A861-E249A73DFD3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F31-48D5-A861-E249A73DFD3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F31-48D5-A861-E249A73DFD3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F31-48D5-A861-E249A73DFD3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F31-48D5-A861-E249A73DFD3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F31-48D5-A861-E249A73DFD3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F31-48D5-A861-E249A73DFD3A}"/>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F31-48D5-A861-E249A73DFD3A}"/>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1F31-48D5-A861-E249A73DFD3A}"/>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F31-48D5-A861-E249A73DFD3A}"/>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1F31-48D5-A861-E249A73DFD3A}"/>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1F31-48D5-A861-E249A73DFD3A}"/>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1F31-48D5-A861-E249A73DFD3A}"/>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1F31-48D5-A861-E249A73DFD3A}"/>
              </c:ext>
            </c:extLst>
          </c:dPt>
          <c:cat>
            <c:strRef>
              <c:f>Hoja2!$A$2:$A$16</c:f>
              <c:strCache>
                <c:ptCount val="15"/>
                <c:pt idx="0">
                  <c:v>Relaciones Comerciales</c:v>
                </c:pt>
                <c:pt idx="1">
                  <c:v>Relaciones Internacionales</c:v>
                </c:pt>
                <c:pt idx="2">
                  <c:v>xxx</c:v>
                </c:pt>
                <c:pt idx="3">
                  <c:v>Biología</c:v>
                </c:pt>
                <c:pt idx="4">
                  <c:v>Educación</c:v>
                </c:pt>
                <c:pt idx="5">
                  <c:v>Arquitectura</c:v>
                </c:pt>
                <c:pt idx="6">
                  <c:v>Ciencias</c:v>
                </c:pt>
                <c:pt idx="7">
                  <c:v>Economía</c:v>
                </c:pt>
                <c:pt idx="8">
                  <c:v>Medicina</c:v>
                </c:pt>
                <c:pt idx="9">
                  <c:v>Comunicación</c:v>
                </c:pt>
                <c:pt idx="10">
                  <c:v>Políticas</c:v>
                </c:pt>
                <c:pt idx="11">
                  <c:v>Ingeniería </c:v>
                </c:pt>
                <c:pt idx="12">
                  <c:v>Contaduría</c:v>
                </c:pt>
                <c:pt idx="13">
                  <c:v>Administración</c:v>
                </c:pt>
                <c:pt idx="14">
                  <c:v>Derecho </c:v>
                </c:pt>
              </c:strCache>
            </c:strRef>
          </c:cat>
          <c:val>
            <c:numRef>
              <c:f>Hoja2!$B$2:$B$16</c:f>
              <c:numCache>
                <c:formatCode>@</c:formatCode>
                <c:ptCount val="15"/>
                <c:pt idx="0">
                  <c:v>1</c:v>
                </c:pt>
                <c:pt idx="1">
                  <c:v>1</c:v>
                </c:pt>
                <c:pt idx="2">
                  <c:v>1</c:v>
                </c:pt>
                <c:pt idx="3">
                  <c:v>2</c:v>
                </c:pt>
                <c:pt idx="4">
                  <c:v>3</c:v>
                </c:pt>
                <c:pt idx="5">
                  <c:v>4</c:v>
                </c:pt>
                <c:pt idx="6">
                  <c:v>4</c:v>
                </c:pt>
                <c:pt idx="7">
                  <c:v>4</c:v>
                </c:pt>
                <c:pt idx="8">
                  <c:v>4</c:v>
                </c:pt>
                <c:pt idx="9">
                  <c:v>6</c:v>
                </c:pt>
                <c:pt idx="10">
                  <c:v>13</c:v>
                </c:pt>
                <c:pt idx="11">
                  <c:v>14</c:v>
                </c:pt>
                <c:pt idx="12">
                  <c:v>17</c:v>
                </c:pt>
                <c:pt idx="13">
                  <c:v>19</c:v>
                </c:pt>
                <c:pt idx="14">
                  <c:v>47</c:v>
                </c:pt>
              </c:numCache>
            </c:numRef>
          </c:val>
          <c:extLst>
            <c:ext xmlns:c16="http://schemas.microsoft.com/office/drawing/2014/chart" uri="{C3380CC4-5D6E-409C-BE32-E72D297353CC}">
              <c16:uniqueId val="{0000001E-1F31-48D5-A861-E249A73DFD3A}"/>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11-19T11:27:24.152" idx="1">
    <p:pos x="10" y="10"/>
    <p:text/>
    <p:extLst>
      <p:ext uri="{C676402C-5697-4E1C-873F-D02D1690AC5C}">
        <p15:threadingInfo xmlns:p15="http://schemas.microsoft.com/office/powerpoint/2012/main" timeZoneBias="36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s-MX"/>
          </a:p>
        </p:txBody>
      </p:sp>
      <p:sp>
        <p:nvSpPr>
          <p:cNvPr id="3" name="Marcador de fecha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2762B3A-E688-4EDB-877D-CEDCD405003A}" type="datetimeFigureOut">
              <a:rPr lang="es-MX" smtClean="0"/>
              <a:t>19/11/2020</a:t>
            </a:fld>
            <a:endParaRPr lang="es-MX"/>
          </a:p>
        </p:txBody>
      </p:sp>
      <p:sp>
        <p:nvSpPr>
          <p:cNvPr id="4" name="Marcador de imagen de diapositiva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s-MX"/>
          </a:p>
        </p:txBody>
      </p:sp>
      <p:sp>
        <p:nvSpPr>
          <p:cNvPr id="5" name="Marcador de notas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s-MX"/>
          </a:p>
        </p:txBody>
      </p:sp>
      <p:sp>
        <p:nvSpPr>
          <p:cNvPr id="7" name="Marcador de número de diapositiva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2DDC07B2-FFCB-4F34-8350-E1F5DD43E129}" type="slidenum">
              <a:rPr lang="es-MX" smtClean="0"/>
              <a:t>‹Nº›</a:t>
            </a:fld>
            <a:endParaRPr lang="es-MX"/>
          </a:p>
        </p:txBody>
      </p:sp>
    </p:spTree>
    <p:extLst>
      <p:ext uri="{BB962C8B-B14F-4D97-AF65-F5344CB8AC3E}">
        <p14:creationId xmlns:p14="http://schemas.microsoft.com/office/powerpoint/2010/main" val="1993430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BE956F-4C87-4B3D-AD45-60396DC2C0F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14BAFB4-A039-46D2-B9CD-C9EF0AA53A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9DB11F73-D443-43B7-8250-7A1F87EE1999}"/>
              </a:ext>
            </a:extLst>
          </p:cNvPr>
          <p:cNvSpPr>
            <a:spLocks noGrp="1"/>
          </p:cNvSpPr>
          <p:nvPr>
            <p:ph type="dt" sz="half" idx="10"/>
          </p:nvPr>
        </p:nvSpPr>
        <p:spPr/>
        <p:txBody>
          <a:bodyPr/>
          <a:lstStyle/>
          <a:p>
            <a:fld id="{FDB0DD49-F522-46D4-86CC-B8A476031175}" type="datetime1">
              <a:rPr lang="es-MX" smtClean="0"/>
              <a:t>19/11/2020</a:t>
            </a:fld>
            <a:endParaRPr lang="es-MX"/>
          </a:p>
        </p:txBody>
      </p:sp>
      <p:sp>
        <p:nvSpPr>
          <p:cNvPr id="5" name="Marcador de pie de página 4">
            <a:extLst>
              <a:ext uri="{FF2B5EF4-FFF2-40B4-BE49-F238E27FC236}">
                <a16:creationId xmlns:a16="http://schemas.microsoft.com/office/drawing/2014/main" id="{B511105D-BA61-4D59-8337-D5ACA8C9E2C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7441444-A319-400A-83EA-C80DF634EC07}"/>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195527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98553D-683B-40B6-BB29-0DC237FAEE4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E5C6665-64C9-48FB-8151-D81F3D39625A}"/>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A3088EB-2C60-481C-AD31-E86267F157D2}"/>
              </a:ext>
            </a:extLst>
          </p:cNvPr>
          <p:cNvSpPr>
            <a:spLocks noGrp="1"/>
          </p:cNvSpPr>
          <p:nvPr>
            <p:ph type="dt" sz="half" idx="10"/>
          </p:nvPr>
        </p:nvSpPr>
        <p:spPr/>
        <p:txBody>
          <a:bodyPr/>
          <a:lstStyle/>
          <a:p>
            <a:fld id="{5F3CD2F0-F811-48D4-A504-907BE4F15932}" type="datetime1">
              <a:rPr lang="es-MX" smtClean="0"/>
              <a:t>19/11/2020</a:t>
            </a:fld>
            <a:endParaRPr lang="es-MX"/>
          </a:p>
        </p:txBody>
      </p:sp>
      <p:sp>
        <p:nvSpPr>
          <p:cNvPr id="5" name="Marcador de pie de página 4">
            <a:extLst>
              <a:ext uri="{FF2B5EF4-FFF2-40B4-BE49-F238E27FC236}">
                <a16:creationId xmlns:a16="http://schemas.microsoft.com/office/drawing/2014/main" id="{07FFE674-3E9E-44B9-BAFD-BF085E209AC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0C9EF53-E7C1-4F2F-BEA8-EE13BA93ED18}"/>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1914023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BAF69C-5417-46DE-8449-428F00F77BD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C54838-399C-490B-826C-073C4E9976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7C0BAF9F-CB70-410F-ACA9-6E436BA5B486}"/>
              </a:ext>
            </a:extLst>
          </p:cNvPr>
          <p:cNvSpPr>
            <a:spLocks noGrp="1"/>
          </p:cNvSpPr>
          <p:nvPr>
            <p:ph type="dt" sz="half" idx="10"/>
          </p:nvPr>
        </p:nvSpPr>
        <p:spPr/>
        <p:txBody>
          <a:bodyPr/>
          <a:lstStyle/>
          <a:p>
            <a:fld id="{B5DA6DD9-663F-4A3F-898A-FF73332F0749}" type="datetime1">
              <a:rPr lang="es-MX" smtClean="0"/>
              <a:t>19/11/2020</a:t>
            </a:fld>
            <a:endParaRPr lang="es-MX"/>
          </a:p>
        </p:txBody>
      </p:sp>
      <p:sp>
        <p:nvSpPr>
          <p:cNvPr id="5" name="Marcador de pie de página 4">
            <a:extLst>
              <a:ext uri="{FF2B5EF4-FFF2-40B4-BE49-F238E27FC236}">
                <a16:creationId xmlns:a16="http://schemas.microsoft.com/office/drawing/2014/main" id="{ABF80538-C4D4-4813-8976-7A3739054F6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819534A-BB40-4DDC-95D9-E40058C6FDE8}"/>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2004760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868BD-74CF-47D8-ADDD-7B23785D4D7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01202E1-1F54-4B1D-9B99-F1DD207389ED}"/>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D71D6F05-147B-4E7E-AB12-43C63615E150}"/>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F976829-B95F-4B79-A53C-29AE3D8652F1}"/>
              </a:ext>
            </a:extLst>
          </p:cNvPr>
          <p:cNvSpPr>
            <a:spLocks noGrp="1"/>
          </p:cNvSpPr>
          <p:nvPr>
            <p:ph type="dt" sz="half" idx="10"/>
          </p:nvPr>
        </p:nvSpPr>
        <p:spPr/>
        <p:txBody>
          <a:bodyPr/>
          <a:lstStyle/>
          <a:p>
            <a:fld id="{3504B1B6-01E5-43F6-BD5D-2945AD3927A9}" type="datetime1">
              <a:rPr lang="es-MX" smtClean="0"/>
              <a:t>19/11/2020</a:t>
            </a:fld>
            <a:endParaRPr lang="es-MX"/>
          </a:p>
        </p:txBody>
      </p:sp>
      <p:sp>
        <p:nvSpPr>
          <p:cNvPr id="6" name="Marcador de pie de página 5">
            <a:extLst>
              <a:ext uri="{FF2B5EF4-FFF2-40B4-BE49-F238E27FC236}">
                <a16:creationId xmlns:a16="http://schemas.microsoft.com/office/drawing/2014/main" id="{4FE70F69-A96D-40C5-966A-FB6D22FB131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16BCCAC-0658-4CA3-AF82-9C19F4CF9649}"/>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1241624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013AD7-1F1C-4070-879C-4A41C6AD1C2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A32E872-BF1C-4E51-BA1B-153E4A67A4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5C2E304B-D41D-4834-9E77-77D3A7EAA1C1}"/>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005E6916-4F4A-43F9-B9B1-03F789DC87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0CBAF91-EAC4-4264-B8A2-799E2A153E7D}"/>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3CCA55A2-148D-41F3-A68C-4BEC42D71EF4}"/>
              </a:ext>
            </a:extLst>
          </p:cNvPr>
          <p:cNvSpPr>
            <a:spLocks noGrp="1"/>
          </p:cNvSpPr>
          <p:nvPr>
            <p:ph type="dt" sz="half" idx="10"/>
          </p:nvPr>
        </p:nvSpPr>
        <p:spPr/>
        <p:txBody>
          <a:bodyPr/>
          <a:lstStyle/>
          <a:p>
            <a:fld id="{E49DB958-26F8-4D85-BD66-12D0CF0B14A9}" type="datetime1">
              <a:rPr lang="es-MX" smtClean="0"/>
              <a:t>19/11/2020</a:t>
            </a:fld>
            <a:endParaRPr lang="es-MX"/>
          </a:p>
        </p:txBody>
      </p:sp>
      <p:sp>
        <p:nvSpPr>
          <p:cNvPr id="8" name="Marcador de pie de página 7">
            <a:extLst>
              <a:ext uri="{FF2B5EF4-FFF2-40B4-BE49-F238E27FC236}">
                <a16:creationId xmlns:a16="http://schemas.microsoft.com/office/drawing/2014/main" id="{DE204973-D03E-4E73-A913-3E69E533329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7E4B4E43-E21F-483A-940F-C0A290CAD003}"/>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249191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D16B8-560D-46BD-BEA4-26147EA4A55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DAB8A12-BCCE-46AF-AB82-1FC443B8134D}"/>
              </a:ext>
            </a:extLst>
          </p:cNvPr>
          <p:cNvSpPr>
            <a:spLocks noGrp="1"/>
          </p:cNvSpPr>
          <p:nvPr>
            <p:ph type="dt" sz="half" idx="10"/>
          </p:nvPr>
        </p:nvSpPr>
        <p:spPr/>
        <p:txBody>
          <a:bodyPr/>
          <a:lstStyle/>
          <a:p>
            <a:fld id="{C49DCCED-93CE-4905-BD62-36BF33F88F86}" type="datetime1">
              <a:rPr lang="es-MX" smtClean="0"/>
              <a:t>19/11/2020</a:t>
            </a:fld>
            <a:endParaRPr lang="es-MX"/>
          </a:p>
        </p:txBody>
      </p:sp>
      <p:sp>
        <p:nvSpPr>
          <p:cNvPr id="4" name="Marcador de pie de página 3">
            <a:extLst>
              <a:ext uri="{FF2B5EF4-FFF2-40B4-BE49-F238E27FC236}">
                <a16:creationId xmlns:a16="http://schemas.microsoft.com/office/drawing/2014/main" id="{51779CBB-EC69-44DF-9782-56D4B9792BD6}"/>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43DF1A1-587D-4CFD-AE10-9351187B5348}"/>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3597842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973923A-A0D9-423C-946B-BDB2DE815870}"/>
              </a:ext>
            </a:extLst>
          </p:cNvPr>
          <p:cNvSpPr>
            <a:spLocks noGrp="1"/>
          </p:cNvSpPr>
          <p:nvPr>
            <p:ph type="dt" sz="half" idx="10"/>
          </p:nvPr>
        </p:nvSpPr>
        <p:spPr/>
        <p:txBody>
          <a:bodyPr/>
          <a:lstStyle/>
          <a:p>
            <a:fld id="{9DAADD1E-E787-4194-B0E2-F161EF7387E7}" type="datetime1">
              <a:rPr lang="es-MX" smtClean="0"/>
              <a:t>19/11/2020</a:t>
            </a:fld>
            <a:endParaRPr lang="es-MX"/>
          </a:p>
        </p:txBody>
      </p:sp>
      <p:sp>
        <p:nvSpPr>
          <p:cNvPr id="3" name="Marcador de pie de página 2">
            <a:extLst>
              <a:ext uri="{FF2B5EF4-FFF2-40B4-BE49-F238E27FC236}">
                <a16:creationId xmlns:a16="http://schemas.microsoft.com/office/drawing/2014/main" id="{882E1D56-D570-4348-9531-B4AA98CEC10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609074-C792-49B2-ABD5-E770E2713CFD}"/>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2236810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2D032F-941B-4E1E-9EB4-5D0BFF0E4F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2F3FC82-C9FA-46C3-B152-DF25583BD8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60C216A2-E24D-419F-BEA2-6A6760733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5B3D4C27-5C9A-43F5-8413-2A0319E75279}"/>
              </a:ext>
            </a:extLst>
          </p:cNvPr>
          <p:cNvSpPr>
            <a:spLocks noGrp="1"/>
          </p:cNvSpPr>
          <p:nvPr>
            <p:ph type="dt" sz="half" idx="10"/>
          </p:nvPr>
        </p:nvSpPr>
        <p:spPr/>
        <p:txBody>
          <a:bodyPr/>
          <a:lstStyle/>
          <a:p>
            <a:fld id="{8F7BBBA1-387B-40CB-B884-4C7A3D201D56}" type="datetime1">
              <a:rPr lang="es-MX" smtClean="0"/>
              <a:t>19/11/2020</a:t>
            </a:fld>
            <a:endParaRPr lang="es-MX"/>
          </a:p>
        </p:txBody>
      </p:sp>
      <p:sp>
        <p:nvSpPr>
          <p:cNvPr id="6" name="Marcador de pie de página 5">
            <a:extLst>
              <a:ext uri="{FF2B5EF4-FFF2-40B4-BE49-F238E27FC236}">
                <a16:creationId xmlns:a16="http://schemas.microsoft.com/office/drawing/2014/main" id="{E19FDC41-6B93-4045-AB59-4B0B17B8880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1EAC102-E4B5-453E-8F89-8581D8FD66FD}"/>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325863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6C341-5034-4703-BC38-AA610FC62EA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D08E7D02-6A77-42AC-9E19-65C80714DA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0EE7E5FB-F809-46D4-BA54-951ED9D24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C074EF64-360E-4917-ABC6-A4C5AF7756AA}"/>
              </a:ext>
            </a:extLst>
          </p:cNvPr>
          <p:cNvSpPr>
            <a:spLocks noGrp="1"/>
          </p:cNvSpPr>
          <p:nvPr>
            <p:ph type="dt" sz="half" idx="10"/>
          </p:nvPr>
        </p:nvSpPr>
        <p:spPr/>
        <p:txBody>
          <a:bodyPr/>
          <a:lstStyle/>
          <a:p>
            <a:fld id="{B83CD80B-3DDF-4F86-8B6B-36FC2368E471}" type="datetime1">
              <a:rPr lang="es-MX" smtClean="0"/>
              <a:t>19/11/2020</a:t>
            </a:fld>
            <a:endParaRPr lang="es-MX"/>
          </a:p>
        </p:txBody>
      </p:sp>
      <p:sp>
        <p:nvSpPr>
          <p:cNvPr id="6" name="Marcador de pie de página 5">
            <a:extLst>
              <a:ext uri="{FF2B5EF4-FFF2-40B4-BE49-F238E27FC236}">
                <a16:creationId xmlns:a16="http://schemas.microsoft.com/office/drawing/2014/main" id="{BCB2B5CF-4C5D-47BF-89A9-31460D1AB02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DE3458D-2FE7-41DB-8300-CCE57B2367EF}"/>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2935823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D1A55E-5322-42D7-8ADC-9AA885C5FAF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55E55A2-08F0-449F-A4EF-7064C255175F}"/>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DDEFCC9-9282-4EEF-8CF1-DD76140F0D27}"/>
              </a:ext>
            </a:extLst>
          </p:cNvPr>
          <p:cNvSpPr>
            <a:spLocks noGrp="1"/>
          </p:cNvSpPr>
          <p:nvPr>
            <p:ph type="dt" sz="half" idx="10"/>
          </p:nvPr>
        </p:nvSpPr>
        <p:spPr/>
        <p:txBody>
          <a:bodyPr/>
          <a:lstStyle/>
          <a:p>
            <a:fld id="{A5874B4D-B69C-417D-B246-7406E615D7DE}" type="datetime1">
              <a:rPr lang="es-MX" smtClean="0"/>
              <a:t>19/11/2020</a:t>
            </a:fld>
            <a:endParaRPr lang="es-MX"/>
          </a:p>
        </p:txBody>
      </p:sp>
      <p:sp>
        <p:nvSpPr>
          <p:cNvPr id="5" name="Marcador de pie de página 4">
            <a:extLst>
              <a:ext uri="{FF2B5EF4-FFF2-40B4-BE49-F238E27FC236}">
                <a16:creationId xmlns:a16="http://schemas.microsoft.com/office/drawing/2014/main" id="{B729C161-3761-420B-A462-12E3BB13369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2D28D42-79EC-4488-AC6A-BFC182992864}"/>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4003954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1428935-36C9-4ED0-8ABE-F597B5F985E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05ABCE4-5363-4A43-93A7-15A019B93965}"/>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6B569B0-2EE0-47F9-A04A-4CD59F94E4CE}"/>
              </a:ext>
            </a:extLst>
          </p:cNvPr>
          <p:cNvSpPr>
            <a:spLocks noGrp="1"/>
          </p:cNvSpPr>
          <p:nvPr>
            <p:ph type="dt" sz="half" idx="10"/>
          </p:nvPr>
        </p:nvSpPr>
        <p:spPr/>
        <p:txBody>
          <a:bodyPr/>
          <a:lstStyle/>
          <a:p>
            <a:fld id="{3B134FCC-8FB9-42B1-B940-4C8782CAF586}" type="datetime1">
              <a:rPr lang="es-MX" smtClean="0"/>
              <a:t>19/11/2020</a:t>
            </a:fld>
            <a:endParaRPr lang="es-MX"/>
          </a:p>
        </p:txBody>
      </p:sp>
      <p:sp>
        <p:nvSpPr>
          <p:cNvPr id="5" name="Marcador de pie de página 4">
            <a:extLst>
              <a:ext uri="{FF2B5EF4-FFF2-40B4-BE49-F238E27FC236}">
                <a16:creationId xmlns:a16="http://schemas.microsoft.com/office/drawing/2014/main" id="{466F070F-6DF8-4C9F-A86A-4F28456573B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2FAFF5F-3A4E-4474-B1B0-43FF1A4563C6}"/>
              </a:ext>
            </a:extLst>
          </p:cNvPr>
          <p:cNvSpPr>
            <a:spLocks noGrp="1"/>
          </p:cNvSpPr>
          <p:nvPr>
            <p:ph type="sldNum" sz="quarter" idx="12"/>
          </p:nvPr>
        </p:nvSpPr>
        <p:spPr/>
        <p:txBody>
          <a:bodyPr/>
          <a:lstStyle/>
          <a:p>
            <a:fld id="{C35DE3D7-4F50-4B26-8BEE-E30A900DD198}" type="slidenum">
              <a:rPr lang="es-MX" smtClean="0"/>
              <a:t>‹Nº›</a:t>
            </a:fld>
            <a:endParaRPr lang="es-MX"/>
          </a:p>
        </p:txBody>
      </p:sp>
    </p:spTree>
    <p:extLst>
      <p:ext uri="{BB962C8B-B14F-4D97-AF65-F5344CB8AC3E}">
        <p14:creationId xmlns:p14="http://schemas.microsoft.com/office/powerpoint/2010/main" val="2270150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E855448-65BD-4ADA-B97C-552190C48D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EFC79E3-198A-43A6-8055-D51B57A666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A7FBA82-6EA6-4EAE-B1AC-C81B77D512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E8BAA-0A82-4CBC-931F-BC5D605E2BC8}" type="datetime1">
              <a:rPr lang="es-MX" smtClean="0"/>
              <a:t>19/11/2020</a:t>
            </a:fld>
            <a:endParaRPr lang="es-MX"/>
          </a:p>
        </p:txBody>
      </p:sp>
      <p:sp>
        <p:nvSpPr>
          <p:cNvPr id="5" name="Marcador de pie de página 4">
            <a:extLst>
              <a:ext uri="{FF2B5EF4-FFF2-40B4-BE49-F238E27FC236}">
                <a16:creationId xmlns:a16="http://schemas.microsoft.com/office/drawing/2014/main" id="{5C9AA8BA-1269-4112-AFA9-682DFCE9B0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7D24504-E8F5-4FA9-9821-7B05C649DC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5DE3D7-4F50-4B26-8BEE-E30A900DD198}" type="slidenum">
              <a:rPr lang="es-MX" smtClean="0"/>
              <a:t>‹Nº›</a:t>
            </a:fld>
            <a:endParaRPr lang="es-MX"/>
          </a:p>
        </p:txBody>
      </p:sp>
    </p:spTree>
    <p:extLst>
      <p:ext uri="{BB962C8B-B14F-4D97-AF65-F5344CB8AC3E}">
        <p14:creationId xmlns:p14="http://schemas.microsoft.com/office/powerpoint/2010/main" val="2990013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jpeg"/><Relationship Id="rId5" Type="http://schemas.openxmlformats.org/officeDocument/2006/relationships/image" Target="NULL"/><Relationship Id="rId4" Type="http://schemas.openxmlformats.org/officeDocument/2006/relationships/oleObject" Target="NUL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14">
            <a:extLst>
              <a:ext uri="{FF2B5EF4-FFF2-40B4-BE49-F238E27FC236}">
                <a16:creationId xmlns:a16="http://schemas.microsoft.com/office/drawing/2014/main" id="{6FC11E2E-9797-4FEA-90FD-894E32A20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Freeform 33">
            <a:extLst>
              <a:ext uri="{FF2B5EF4-FFF2-40B4-BE49-F238E27FC236}">
                <a16:creationId xmlns:a16="http://schemas.microsoft.com/office/drawing/2014/main" id="{F8828EFD-56F8-4B00-9A0D-B623CC074A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6"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3" name="Subtítulo 2">
            <a:extLst>
              <a:ext uri="{FF2B5EF4-FFF2-40B4-BE49-F238E27FC236}">
                <a16:creationId xmlns:a16="http://schemas.microsoft.com/office/drawing/2014/main" id="{9F50D442-0D21-4593-890D-1B4B3CECAD19}"/>
              </a:ext>
            </a:extLst>
          </p:cNvPr>
          <p:cNvSpPr>
            <a:spLocks noGrp="1"/>
          </p:cNvSpPr>
          <p:nvPr>
            <p:ph type="subTitle" idx="1"/>
          </p:nvPr>
        </p:nvSpPr>
        <p:spPr>
          <a:xfrm>
            <a:off x="716782" y="2964596"/>
            <a:ext cx="11182141" cy="3128430"/>
          </a:xfrm>
        </p:spPr>
        <p:txBody>
          <a:bodyPr>
            <a:normAutofit/>
          </a:bodyPr>
          <a:lstStyle/>
          <a:p>
            <a:pPr lvl="1" algn="l"/>
            <a:r>
              <a:rPr lang="es-MX" sz="3600" dirty="0" smtClean="0">
                <a:latin typeface="Segoe UI Historic" panose="020B0502040204020203" pitchFamily="34" charset="0"/>
                <a:ea typeface="Segoe UI Historic" panose="020B0502040204020203" pitchFamily="34" charset="0"/>
                <a:cs typeface="Segoe UI Historic" panose="020B0502040204020203" pitchFamily="34" charset="0"/>
              </a:rPr>
              <a:t>Reformas a los Lineamientos de la Red</a:t>
            </a:r>
          </a:p>
          <a:p>
            <a:pPr lvl="1" algn="l"/>
            <a:endParaRPr lang="es-MX" sz="3600" dirty="0" smtClean="0">
              <a:latin typeface="Segoe UI Historic" panose="020B0502040204020203" pitchFamily="34" charset="0"/>
              <a:ea typeface="Segoe UI Historic" panose="020B0502040204020203" pitchFamily="34" charset="0"/>
              <a:cs typeface="Segoe UI Historic" panose="020B0502040204020203" pitchFamily="34" charset="0"/>
            </a:endParaRPr>
          </a:p>
          <a:p>
            <a:pPr lvl="1" algn="l"/>
            <a:r>
              <a:rPr lang="es-MX" sz="3600" dirty="0" smtClean="0">
                <a:latin typeface="Segoe UI Historic" panose="020B0502040204020203" pitchFamily="34" charset="0"/>
                <a:ea typeface="Segoe UI Historic" panose="020B0502040204020203" pitchFamily="34" charset="0"/>
                <a:cs typeface="Segoe UI Historic" panose="020B0502040204020203" pitchFamily="34" charset="0"/>
              </a:rPr>
              <a:t>		</a:t>
            </a:r>
            <a:r>
              <a:rPr lang="es-MX" sz="2800" dirty="0" smtClean="0">
                <a:latin typeface="Segoe UI Historic" panose="020B0502040204020203" pitchFamily="34" charset="0"/>
                <a:ea typeface="Segoe UI Historic" panose="020B0502040204020203" pitchFamily="34" charset="0"/>
                <a:cs typeface="Segoe UI Historic" panose="020B0502040204020203" pitchFamily="34" charset="0"/>
              </a:rPr>
              <a:t>Rosa María Cruz Lesbros </a:t>
            </a:r>
          </a:p>
          <a:p>
            <a:pPr lvl="1" algn="l"/>
            <a:r>
              <a:rPr lang="es-MX" sz="28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s-MX" sz="2800" dirty="0" smtClean="0">
                <a:latin typeface="Segoe UI Historic" panose="020B0502040204020203" pitchFamily="34" charset="0"/>
                <a:ea typeface="Segoe UI Historic" panose="020B0502040204020203" pitchFamily="34" charset="0"/>
                <a:cs typeface="Segoe UI Historic" panose="020B0502040204020203" pitchFamily="34" charset="0"/>
              </a:rPr>
              <a:t>			17 noviembre 2020</a:t>
            </a:r>
          </a:p>
          <a:p>
            <a:pPr lvl="1" algn="l"/>
            <a:r>
              <a:rPr lang="es-MX" sz="2800" dirty="0" smtClean="0">
                <a:latin typeface="Segoe UI Historic" panose="020B0502040204020203" pitchFamily="34" charset="0"/>
                <a:ea typeface="Segoe UI Historic" panose="020B0502040204020203" pitchFamily="34" charset="0"/>
                <a:cs typeface="Segoe UI Historic" panose="020B0502040204020203" pitchFamily="34" charset="0"/>
              </a:rPr>
              <a:t>		</a:t>
            </a:r>
            <a:endParaRPr lang="es-MX" sz="28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6" name="Freeform 24">
            <a:extLst>
              <a:ext uri="{FF2B5EF4-FFF2-40B4-BE49-F238E27FC236}">
                <a16:creationId xmlns:a16="http://schemas.microsoft.com/office/drawing/2014/main" id="{3D4697C8-4A0D-4493-B526-7CC15E0EE5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854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5">
            <a:extLst>
              <a:ext uri="{FF2B5EF4-FFF2-40B4-BE49-F238E27FC236}">
                <a16:creationId xmlns:a16="http://schemas.microsoft.com/office/drawing/2014/main" id="{A085B63A-2D2F-4B09-9BFB-E2080686C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uadroTexto 3">
            <a:extLst>
              <a:ext uri="{FF2B5EF4-FFF2-40B4-BE49-F238E27FC236}">
                <a16:creationId xmlns:a16="http://schemas.microsoft.com/office/drawing/2014/main" id="{9264549E-6F5D-49EE-A846-CDC1961F520D}"/>
              </a:ext>
            </a:extLst>
          </p:cNvPr>
          <p:cNvSpPr txBox="1"/>
          <p:nvPr/>
        </p:nvSpPr>
        <p:spPr>
          <a:xfrm>
            <a:off x="8661345" y="236895"/>
            <a:ext cx="963503" cy="461665"/>
          </a:xfrm>
          <a:prstGeom prst="rect">
            <a:avLst/>
          </a:prstGeom>
          <a:noFill/>
        </p:spPr>
        <p:txBody>
          <a:bodyPr wrap="square" rtlCol="0">
            <a:spAutoFit/>
          </a:bodyPr>
          <a:lstStyle/>
          <a:p>
            <a:endParaRPr lang="es-MX" sz="2400" b="1" dirty="0">
              <a:effectLst>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endParaRPr>
          </a:p>
        </p:txBody>
      </p:sp>
      <p:pic>
        <p:nvPicPr>
          <p:cNvPr id="11" name="image2.jpeg"/>
          <p:cNvPicPr/>
          <p:nvPr/>
        </p:nvPicPr>
        <p:blipFill>
          <a:blip r:embed="rId2" cstate="print"/>
          <a:stretch>
            <a:fillRect/>
          </a:stretch>
        </p:blipFill>
        <p:spPr>
          <a:xfrm>
            <a:off x="7641770" y="788364"/>
            <a:ext cx="3722915" cy="1269036"/>
          </a:xfrm>
          <a:prstGeom prst="rect">
            <a:avLst/>
          </a:prstGeom>
        </p:spPr>
      </p:pic>
    </p:spTree>
    <p:extLst>
      <p:ext uri="{BB962C8B-B14F-4D97-AF65-F5344CB8AC3E}">
        <p14:creationId xmlns:p14="http://schemas.microsoft.com/office/powerpoint/2010/main" val="733035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2</a:t>
            </a:fld>
            <a:endParaRPr lang="es-MX"/>
          </a:p>
        </p:txBody>
      </p:sp>
      <p:pic>
        <p:nvPicPr>
          <p:cNvPr id="7" name="image2.jpeg"/>
          <p:cNvPicPr/>
          <p:nvPr/>
        </p:nvPicPr>
        <p:blipFill>
          <a:blip r:embed="rId2" cstate="print"/>
          <a:stretch>
            <a:fillRect/>
          </a:stretch>
        </p:blipFill>
        <p:spPr>
          <a:xfrm>
            <a:off x="576944" y="260120"/>
            <a:ext cx="2895599" cy="763137"/>
          </a:xfrm>
          <a:prstGeom prst="rect">
            <a:avLst/>
          </a:prstGeom>
        </p:spPr>
      </p:pic>
      <p:pic>
        <p:nvPicPr>
          <p:cNvPr id="8" name="Marcador de contenido 7"/>
          <p:cNvPicPr>
            <a:picLocks noGrp="1" noChangeAspect="1"/>
          </p:cNvPicPr>
          <p:nvPr>
            <p:ph idx="1"/>
          </p:nvPr>
        </p:nvPicPr>
        <p:blipFill rotWithShape="1">
          <a:blip r:embed="rId3"/>
          <a:srcRect l="9449" t="10288" r="9941" b="9157"/>
          <a:stretch/>
        </p:blipFill>
        <p:spPr>
          <a:xfrm>
            <a:off x="1092200" y="1223880"/>
            <a:ext cx="9780138" cy="5497595"/>
          </a:xfrm>
          <a:prstGeom prst="rect">
            <a:avLst/>
          </a:prstGeom>
        </p:spPr>
      </p:pic>
      <p:sp>
        <p:nvSpPr>
          <p:cNvPr id="5" name="CuadroTexto 4"/>
          <p:cNvSpPr txBox="1"/>
          <p:nvPr/>
        </p:nvSpPr>
        <p:spPr>
          <a:xfrm>
            <a:off x="5105400" y="154072"/>
            <a:ext cx="4432300" cy="646331"/>
          </a:xfrm>
          <a:prstGeom prst="rect">
            <a:avLst/>
          </a:prstGeom>
          <a:noFill/>
        </p:spPr>
        <p:txBody>
          <a:bodyPr wrap="square" rtlCol="0">
            <a:spAutoFit/>
          </a:bodyPr>
          <a:lstStyle/>
          <a:p>
            <a:r>
              <a:rPr lang="es-MX" sz="3600" dirty="0" smtClean="0"/>
              <a:t>Directorio de la Red</a:t>
            </a:r>
            <a:endParaRPr lang="es-MX" sz="3600" dirty="0"/>
          </a:p>
        </p:txBody>
      </p:sp>
    </p:spTree>
    <p:extLst>
      <p:ext uri="{BB962C8B-B14F-4D97-AF65-F5344CB8AC3E}">
        <p14:creationId xmlns:p14="http://schemas.microsoft.com/office/powerpoint/2010/main" val="517698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3</a:t>
            </a:fld>
            <a:endParaRPr lang="es-MX"/>
          </a:p>
        </p:txBody>
      </p:sp>
      <p:pic>
        <p:nvPicPr>
          <p:cNvPr id="7" name="image2.jpeg"/>
          <p:cNvPicPr/>
          <p:nvPr/>
        </p:nvPicPr>
        <p:blipFill>
          <a:blip r:embed="rId2" cstate="print"/>
          <a:stretch>
            <a:fillRect/>
          </a:stretch>
        </p:blipFill>
        <p:spPr>
          <a:xfrm>
            <a:off x="576944" y="260120"/>
            <a:ext cx="2895599" cy="763137"/>
          </a:xfrm>
          <a:prstGeom prst="rect">
            <a:avLst/>
          </a:prstGeom>
        </p:spPr>
      </p:pic>
      <p:sp>
        <p:nvSpPr>
          <p:cNvPr id="5" name="CuadroTexto 4"/>
          <p:cNvSpPr txBox="1"/>
          <p:nvPr/>
        </p:nvSpPr>
        <p:spPr>
          <a:xfrm>
            <a:off x="5105400" y="154072"/>
            <a:ext cx="4432300" cy="646331"/>
          </a:xfrm>
          <a:prstGeom prst="rect">
            <a:avLst/>
          </a:prstGeom>
          <a:noFill/>
        </p:spPr>
        <p:txBody>
          <a:bodyPr wrap="square" rtlCol="0">
            <a:spAutoFit/>
          </a:bodyPr>
          <a:lstStyle/>
          <a:p>
            <a:r>
              <a:rPr lang="es-MX" sz="3600" dirty="0" smtClean="0"/>
              <a:t>Directorio de la Red</a:t>
            </a:r>
            <a:endParaRPr lang="es-MX" sz="3600" dirty="0"/>
          </a:p>
        </p:txBody>
      </p:sp>
      <p:pic>
        <p:nvPicPr>
          <p:cNvPr id="3" name="Marcador de contenido 2"/>
          <p:cNvPicPr>
            <a:picLocks noGrp="1" noChangeAspect="1"/>
          </p:cNvPicPr>
          <p:nvPr>
            <p:ph idx="1"/>
          </p:nvPr>
        </p:nvPicPr>
        <p:blipFill rotWithShape="1">
          <a:blip r:embed="rId3"/>
          <a:srcRect l="2346" t="10708" r="284" b="15212"/>
          <a:stretch/>
        </p:blipFill>
        <p:spPr>
          <a:xfrm>
            <a:off x="1041399" y="1397000"/>
            <a:ext cx="10935799" cy="4679949"/>
          </a:xfrm>
          <a:prstGeom prst="rect">
            <a:avLst/>
          </a:prstGeom>
        </p:spPr>
      </p:pic>
    </p:spTree>
    <p:extLst>
      <p:ext uri="{BB962C8B-B14F-4D97-AF65-F5344CB8AC3E}">
        <p14:creationId xmlns:p14="http://schemas.microsoft.com/office/powerpoint/2010/main" val="39630300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4</a:t>
            </a:fld>
            <a:endParaRPr lang="es-MX"/>
          </a:p>
        </p:txBody>
      </p:sp>
      <p:sp>
        <p:nvSpPr>
          <p:cNvPr id="6" name="CuadroTexto 5"/>
          <p:cNvSpPr txBox="1"/>
          <p:nvPr/>
        </p:nvSpPr>
        <p:spPr>
          <a:xfrm>
            <a:off x="4528457" y="576943"/>
            <a:ext cx="5943600" cy="646331"/>
          </a:xfrm>
          <a:prstGeom prst="rect">
            <a:avLst/>
          </a:prstGeom>
          <a:noFill/>
        </p:spPr>
        <p:txBody>
          <a:bodyPr wrap="square" rtlCol="0">
            <a:spAutoFit/>
          </a:bodyPr>
          <a:lstStyle/>
          <a:p>
            <a:r>
              <a:rPr lang="es-MX" sz="3600" dirty="0" smtClean="0"/>
              <a:t>Integración de la Red</a:t>
            </a:r>
            <a:endParaRPr lang="es-MX" sz="3600" dirty="0"/>
          </a:p>
        </p:txBody>
      </p:sp>
      <p:pic>
        <p:nvPicPr>
          <p:cNvPr id="7" name="image2.jpeg"/>
          <p:cNvPicPr/>
          <p:nvPr/>
        </p:nvPicPr>
        <p:blipFill>
          <a:blip r:embed="rId2" cstate="print"/>
          <a:stretch>
            <a:fillRect/>
          </a:stretch>
        </p:blipFill>
        <p:spPr>
          <a:xfrm>
            <a:off x="576944" y="260120"/>
            <a:ext cx="2895599" cy="763137"/>
          </a:xfrm>
          <a:prstGeom prst="rect">
            <a:avLst/>
          </a:prstGeom>
        </p:spPr>
      </p:pic>
      <p:graphicFrame>
        <p:nvGraphicFramePr>
          <p:cNvPr id="12" name="Marcador de contenido 11"/>
          <p:cNvGraphicFramePr>
            <a:graphicFrameLocks noGrp="1"/>
          </p:cNvGraphicFramePr>
          <p:nvPr>
            <p:ph idx="1"/>
            <p:extLst>
              <p:ext uri="{D42A27DB-BD31-4B8C-83A1-F6EECF244321}">
                <p14:modId xmlns:p14="http://schemas.microsoft.com/office/powerpoint/2010/main" val="119919206"/>
              </p:ext>
            </p:extLst>
          </p:nvPr>
        </p:nvGraphicFramePr>
        <p:xfrm>
          <a:off x="1358900" y="1697155"/>
          <a:ext cx="3695700" cy="3236395"/>
        </p:xfrm>
        <a:graphic>
          <a:graphicData uri="http://schemas.openxmlformats.org/drawingml/2006/table">
            <a:tbl>
              <a:tblPr>
                <a:tableStyleId>{5C22544A-7EE6-4342-B048-85BDC9FD1C3A}</a:tableStyleId>
              </a:tblPr>
              <a:tblGrid>
                <a:gridCol w="1231900">
                  <a:extLst>
                    <a:ext uri="{9D8B030D-6E8A-4147-A177-3AD203B41FA5}">
                      <a16:colId xmlns:a16="http://schemas.microsoft.com/office/drawing/2014/main" val="2814595407"/>
                    </a:ext>
                  </a:extLst>
                </a:gridCol>
                <a:gridCol w="1231900">
                  <a:extLst>
                    <a:ext uri="{9D8B030D-6E8A-4147-A177-3AD203B41FA5}">
                      <a16:colId xmlns:a16="http://schemas.microsoft.com/office/drawing/2014/main" val="2034840471"/>
                    </a:ext>
                  </a:extLst>
                </a:gridCol>
                <a:gridCol w="1231900">
                  <a:extLst>
                    <a:ext uri="{9D8B030D-6E8A-4147-A177-3AD203B41FA5}">
                      <a16:colId xmlns:a16="http://schemas.microsoft.com/office/drawing/2014/main" val="94006051"/>
                    </a:ext>
                  </a:extLst>
                </a:gridCol>
              </a:tblGrid>
              <a:tr h="1590475">
                <a:tc>
                  <a:txBody>
                    <a:bodyPr/>
                    <a:lstStyle/>
                    <a:p>
                      <a:pPr algn="ctr" fontAlgn="b"/>
                      <a:r>
                        <a:rPr lang="es-ES" sz="1800" u="none" strike="noStrike" dirty="0">
                          <a:effectLst/>
                        </a:rPr>
                        <a:t>NO. DE COMISIONES EN LAS QUE PARTICIPAN</a:t>
                      </a:r>
                      <a:endParaRPr lang="es-ES" sz="18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US" sz="1800" u="none" strike="noStrike" dirty="0">
                          <a:effectLst/>
                        </a:rPr>
                        <a:t>INTEGRANTES ACTIVOS</a:t>
                      </a:r>
                      <a:endParaRPr lang="en-US"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PORCENTAJE</a:t>
                      </a:r>
                      <a:endParaRPr lang="en-US" sz="18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07868545"/>
                  </a:ext>
                </a:extLst>
              </a:tr>
              <a:tr h="265079">
                <a:tc>
                  <a:txBody>
                    <a:bodyPr/>
                    <a:lstStyle/>
                    <a:p>
                      <a:pPr algn="r" fontAlgn="b"/>
                      <a:r>
                        <a:rPr lang="en-US" sz="1800" u="none" strike="noStrike">
                          <a:effectLst/>
                        </a:rPr>
                        <a:t>0</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a:effectLst/>
                        </a:rPr>
                        <a:t>44</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31%</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84668500"/>
                  </a:ext>
                </a:extLst>
              </a:tr>
              <a:tr h="265079">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a:effectLst/>
                        </a:rPr>
                        <a:t>47</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34%</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5437534"/>
                  </a:ext>
                </a:extLst>
              </a:tr>
              <a:tr h="265079">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a:effectLst/>
                        </a:rPr>
                        <a:t>41</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29%</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66730356"/>
                  </a:ext>
                </a:extLst>
              </a:tr>
              <a:tr h="265079">
                <a:tc>
                  <a:txBody>
                    <a:bodyPr/>
                    <a:lstStyle/>
                    <a:p>
                      <a:pPr algn="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33312025"/>
                  </a:ext>
                </a:extLst>
              </a:tr>
              <a:tr h="265079">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14101298"/>
                  </a:ext>
                </a:extLst>
              </a:tr>
              <a:tr h="265079">
                <a:tc>
                  <a:txBody>
                    <a:bodyPr/>
                    <a:lstStyle/>
                    <a:p>
                      <a:pPr algn="l" fontAlgn="b"/>
                      <a:r>
                        <a:rPr lang="en-US" sz="1800" u="none" strike="noStrike">
                          <a:effectLst/>
                        </a:rPr>
                        <a:t>TOTAL</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a:effectLst/>
                        </a:rPr>
                        <a:t>140</a:t>
                      </a:r>
                      <a:endParaRPr lang="en-US" sz="18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100%</a:t>
                      </a:r>
                      <a:endParaRPr lang="en-US" sz="18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25419377"/>
                  </a:ext>
                </a:extLst>
              </a:tr>
            </a:tbl>
          </a:graphicData>
        </a:graphic>
      </p:graphicFrame>
      <p:graphicFrame>
        <p:nvGraphicFramePr>
          <p:cNvPr id="13" name="Tabla 12"/>
          <p:cNvGraphicFramePr>
            <a:graphicFrameLocks noGrp="1"/>
          </p:cNvGraphicFramePr>
          <p:nvPr>
            <p:extLst>
              <p:ext uri="{D42A27DB-BD31-4B8C-83A1-F6EECF244321}">
                <p14:modId xmlns:p14="http://schemas.microsoft.com/office/powerpoint/2010/main" val="868948478"/>
              </p:ext>
            </p:extLst>
          </p:nvPr>
        </p:nvGraphicFramePr>
        <p:xfrm>
          <a:off x="7302498" y="1697152"/>
          <a:ext cx="3169558" cy="3446810"/>
        </p:xfrm>
        <a:graphic>
          <a:graphicData uri="http://schemas.openxmlformats.org/drawingml/2006/table">
            <a:tbl>
              <a:tblPr>
                <a:tableStyleId>{5C22544A-7EE6-4342-B048-85BDC9FD1C3A}</a:tableStyleId>
              </a:tblPr>
              <a:tblGrid>
                <a:gridCol w="1584779">
                  <a:extLst>
                    <a:ext uri="{9D8B030D-6E8A-4147-A177-3AD203B41FA5}">
                      <a16:colId xmlns:a16="http://schemas.microsoft.com/office/drawing/2014/main" val="1597530057"/>
                    </a:ext>
                  </a:extLst>
                </a:gridCol>
                <a:gridCol w="1584779">
                  <a:extLst>
                    <a:ext uri="{9D8B030D-6E8A-4147-A177-3AD203B41FA5}">
                      <a16:colId xmlns:a16="http://schemas.microsoft.com/office/drawing/2014/main" val="1827298009"/>
                    </a:ext>
                  </a:extLst>
                </a:gridCol>
              </a:tblGrid>
              <a:tr h="289817">
                <a:tc>
                  <a:txBody>
                    <a:bodyPr/>
                    <a:lstStyle/>
                    <a:p>
                      <a:pPr algn="ctr" fontAlgn="b"/>
                      <a:r>
                        <a:rPr lang="en-US" sz="1800" u="none" strike="noStrike" dirty="0">
                          <a:effectLst/>
                        </a:rPr>
                        <a:t>COMISIÓN</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800" u="none" strike="noStrike">
                          <a:effectLst/>
                        </a:rPr>
                        <a:t># integrantes</a:t>
                      </a:r>
                      <a:endParaRPr lang="en-US" sz="18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7019271"/>
                  </a:ext>
                </a:extLst>
              </a:tr>
              <a:tr h="289817">
                <a:tc>
                  <a:txBody>
                    <a:bodyPr/>
                    <a:lstStyle/>
                    <a:p>
                      <a:pPr algn="l" fontAlgn="b"/>
                      <a:r>
                        <a:rPr lang="en-US" sz="1800" u="none" strike="noStrike">
                          <a:effectLst/>
                        </a:rPr>
                        <a:t>Comunicación</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12</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54589585"/>
                  </a:ext>
                </a:extLst>
              </a:tr>
              <a:tr h="289817">
                <a:tc>
                  <a:txBody>
                    <a:bodyPr/>
                    <a:lstStyle/>
                    <a:p>
                      <a:pPr algn="l" fontAlgn="b"/>
                      <a:r>
                        <a:rPr lang="en-US" sz="1800" u="none" strike="noStrike">
                          <a:effectLst/>
                        </a:rPr>
                        <a:t>Educación</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19</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6167221"/>
                  </a:ext>
                </a:extLst>
              </a:tr>
              <a:tr h="289817">
                <a:tc>
                  <a:txBody>
                    <a:bodyPr/>
                    <a:lstStyle/>
                    <a:p>
                      <a:pPr algn="l" fontAlgn="b"/>
                      <a:r>
                        <a:rPr lang="en-US" sz="1800" u="none" strike="noStrike">
                          <a:effectLst/>
                        </a:rPr>
                        <a:t>Indicadores</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18</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63821640"/>
                  </a:ext>
                </a:extLst>
              </a:tr>
              <a:tr h="289817">
                <a:tc>
                  <a:txBody>
                    <a:bodyPr/>
                    <a:lstStyle/>
                    <a:p>
                      <a:pPr algn="l" fontAlgn="b"/>
                      <a:r>
                        <a:rPr lang="en-US" sz="1800" u="none" strike="noStrike">
                          <a:effectLst/>
                        </a:rPr>
                        <a:t>Municipios</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19</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50545420"/>
                  </a:ext>
                </a:extLst>
              </a:tr>
              <a:tr h="510077">
                <a:tc>
                  <a:txBody>
                    <a:bodyPr/>
                    <a:lstStyle/>
                    <a:p>
                      <a:pPr algn="l" fontAlgn="b"/>
                      <a:r>
                        <a:rPr lang="en-US" sz="1800" u="none" strike="noStrike">
                          <a:effectLst/>
                        </a:rPr>
                        <a:t>Gobierno Abierto</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22</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36041482"/>
                  </a:ext>
                </a:extLst>
              </a:tr>
              <a:tr h="289817">
                <a:tc>
                  <a:txBody>
                    <a:bodyPr/>
                    <a:lstStyle/>
                    <a:p>
                      <a:pPr algn="l" fontAlgn="b"/>
                      <a:r>
                        <a:rPr lang="en-US" sz="1800" u="none" strike="noStrike">
                          <a:effectLst/>
                        </a:rPr>
                        <a:t>PNA</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19</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68475267"/>
                  </a:ext>
                </a:extLst>
              </a:tr>
              <a:tr h="289817">
                <a:tc>
                  <a:txBody>
                    <a:bodyPr/>
                    <a:lstStyle/>
                    <a:p>
                      <a:pPr algn="l" fontAlgn="b"/>
                      <a:r>
                        <a:rPr lang="en-US" sz="1800" u="none" strike="noStrike">
                          <a:effectLst/>
                        </a:rPr>
                        <a:t>Jurídico</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16</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98461435"/>
                  </a:ext>
                </a:extLst>
              </a:tr>
              <a:tr h="289817">
                <a:tc>
                  <a:txBody>
                    <a:bodyPr/>
                    <a:lstStyle/>
                    <a:p>
                      <a:pPr algn="l" fontAlgn="b"/>
                      <a:r>
                        <a:rPr lang="en-US" sz="1800" u="none" strike="noStrike">
                          <a:effectLst/>
                        </a:rPr>
                        <a:t>Vinculación</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28</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5038295"/>
                  </a:ext>
                </a:extLst>
              </a:tr>
              <a:tr h="289817">
                <a:tc>
                  <a:txBody>
                    <a:bodyPr/>
                    <a:lstStyle/>
                    <a:p>
                      <a:pPr algn="l" fontAlgn="b"/>
                      <a:r>
                        <a:rPr lang="en-US" sz="1800" u="none" strike="noStrike">
                          <a:effectLst/>
                        </a:rPr>
                        <a:t>Total</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153</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00711524"/>
                  </a:ext>
                </a:extLst>
              </a:tr>
              <a:tr h="289817">
                <a:tc>
                  <a:txBody>
                    <a:bodyPr/>
                    <a:lstStyle/>
                    <a:p>
                      <a:pPr algn="l" fontAlgn="b"/>
                      <a:r>
                        <a:rPr lang="en-US" sz="1800" u="none" strike="noStrike">
                          <a:effectLst/>
                        </a:rPr>
                        <a:t>Promedio</a:t>
                      </a:r>
                      <a:endParaRPr lang="en-US" sz="18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u="none" strike="noStrike" dirty="0">
                          <a:effectLst/>
                        </a:rPr>
                        <a:t>19.125</a:t>
                      </a:r>
                      <a:endParaRPr lang="en-US"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77384563"/>
                  </a:ext>
                </a:extLst>
              </a:tr>
            </a:tbl>
          </a:graphicData>
        </a:graphic>
      </p:graphicFrame>
    </p:spTree>
    <p:extLst>
      <p:ext uri="{BB962C8B-B14F-4D97-AF65-F5344CB8AC3E}">
        <p14:creationId xmlns:p14="http://schemas.microsoft.com/office/powerpoint/2010/main" val="2809181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5</a:t>
            </a:fld>
            <a:endParaRPr lang="es-MX"/>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979812215"/>
              </p:ext>
            </p:extLst>
          </p:nvPr>
        </p:nvGraphicFramePr>
        <p:xfrm>
          <a:off x="4909456" y="1360714"/>
          <a:ext cx="6444343" cy="48162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Objeto 1"/>
          <p:cNvGraphicFramePr>
            <a:graphicFrameLocks noChangeAspect="1"/>
          </p:cNvGraphicFramePr>
          <p:nvPr>
            <p:extLst>
              <p:ext uri="{D42A27DB-BD31-4B8C-83A1-F6EECF244321}">
                <p14:modId xmlns:p14="http://schemas.microsoft.com/office/powerpoint/2010/main" val="2378065807"/>
              </p:ext>
            </p:extLst>
          </p:nvPr>
        </p:nvGraphicFramePr>
        <p:xfrm>
          <a:off x="1022578" y="1746250"/>
          <a:ext cx="2962275" cy="3057525"/>
        </p:xfrm>
        <a:graphic>
          <a:graphicData uri="http://schemas.openxmlformats.org/presentationml/2006/ole">
            <mc:AlternateContent xmlns:mc="http://schemas.openxmlformats.org/markup-compatibility/2006">
              <mc:Choice xmlns:v="urn:schemas-microsoft-com:vml" Requires="v">
                <p:oleObj spid="_x0000_s3079" name="Hoja de cálculo" r:id="rId4" imgW="2962375" imgH="3057632" progId="Excel.Sheet.12">
                  <p:embed/>
                </p:oleObj>
              </mc:Choice>
              <mc:Fallback>
                <p:oleObj name="Hoja de cálculo" r:id="rId4" imgW="2962375" imgH="3057632" progId="Excel.Sheet.12">
                  <p:embed/>
                  <p:pic>
                    <p:nvPicPr>
                      <p:cNvPr id="0" name=""/>
                      <p:cNvPicPr/>
                      <p:nvPr/>
                    </p:nvPicPr>
                    <p:blipFill>
                      <a:blip r:embed="rId5"/>
                      <a:stretch>
                        <a:fillRect/>
                      </a:stretch>
                    </p:blipFill>
                    <p:spPr>
                      <a:xfrm>
                        <a:off x="1022578" y="1746250"/>
                        <a:ext cx="2962275" cy="3057525"/>
                      </a:xfrm>
                      <a:prstGeom prst="rect">
                        <a:avLst/>
                      </a:prstGeom>
                    </p:spPr>
                  </p:pic>
                </p:oleObj>
              </mc:Fallback>
            </mc:AlternateContent>
          </a:graphicData>
        </a:graphic>
      </p:graphicFrame>
      <p:pic>
        <p:nvPicPr>
          <p:cNvPr id="7" name="image2.jpeg"/>
          <p:cNvPicPr/>
          <p:nvPr/>
        </p:nvPicPr>
        <p:blipFill>
          <a:blip r:embed="rId6"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881060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5" y="457730"/>
            <a:ext cx="7474949" cy="1143000"/>
          </a:xfrm>
        </p:spPr>
        <p:txBody>
          <a:bodyPr>
            <a:normAutofit fontScale="90000"/>
          </a:bodyPr>
          <a:lstStyle/>
          <a:p>
            <a:r>
              <a:rPr lang="es-MX" dirty="0" smtClean="0"/>
              <a:t>Proceso de aprobación de reformas a los Lineamientos de la Red</a:t>
            </a:r>
            <a:endParaRPr lang="es-MX" dirty="0"/>
          </a:p>
        </p:txBody>
      </p:sp>
      <p:sp>
        <p:nvSpPr>
          <p:cNvPr id="3" name="Marcador de contenido 2"/>
          <p:cNvSpPr>
            <a:spLocks noGrp="1"/>
          </p:cNvSpPr>
          <p:nvPr>
            <p:ph idx="1"/>
          </p:nvPr>
        </p:nvSpPr>
        <p:spPr/>
        <p:txBody>
          <a:bodyPr>
            <a:normAutofit fontScale="62500" lnSpcReduction="20000"/>
          </a:bodyPr>
          <a:lstStyle/>
          <a:p>
            <a:pPr marL="0" indent="0">
              <a:buNone/>
            </a:pPr>
            <a:r>
              <a:rPr lang="es-MX" dirty="0" smtClean="0"/>
              <a:t>20 octubre </a:t>
            </a:r>
          </a:p>
          <a:p>
            <a:pPr marL="0" indent="0">
              <a:buNone/>
            </a:pPr>
            <a:r>
              <a:rPr lang="es-ES" dirty="0" smtClean="0"/>
              <a:t>En preparación de la Asamblea de la Red, una </a:t>
            </a:r>
            <a:r>
              <a:rPr lang="es-ES" dirty="0"/>
              <a:t>vez consultada con las y los Presidentes</a:t>
            </a:r>
            <a:r>
              <a:rPr lang="es-ES" dirty="0" smtClean="0"/>
              <a:t>, se envió a TODOS y TODAS los integrantes de la Red a </a:t>
            </a:r>
            <a:r>
              <a:rPr lang="es-ES" dirty="0"/>
              <a:t>través de </a:t>
            </a:r>
            <a:r>
              <a:rPr lang="es-ES" i="1" dirty="0"/>
              <a:t>Google </a:t>
            </a:r>
            <a:r>
              <a:rPr lang="es-ES" i="1" dirty="0" err="1"/>
              <a:t>Forms</a:t>
            </a:r>
            <a:r>
              <a:rPr lang="es-ES" dirty="0"/>
              <a:t> la votación para la aprobación de las reformas a los Lineamientos de la </a:t>
            </a:r>
            <a:r>
              <a:rPr lang="es-ES" dirty="0" smtClean="0"/>
              <a:t>Red. Dando un plazo de 5 días hábiles (del 21 al 28 de octubre)</a:t>
            </a:r>
          </a:p>
          <a:p>
            <a:pPr marL="0" indent="0">
              <a:buNone/>
            </a:pPr>
            <a:r>
              <a:rPr lang="es-ES" dirty="0" smtClean="0"/>
              <a:t>28 octubre</a:t>
            </a:r>
          </a:p>
          <a:p>
            <a:pPr marL="0" indent="0">
              <a:buNone/>
            </a:pPr>
            <a:r>
              <a:rPr lang="es-ES" dirty="0" smtClean="0"/>
              <a:t>Concluido el plazo se obtuvo la siguiente votación que fue dada a conocer mediante correo electrónico </a:t>
            </a:r>
            <a:endParaRPr lang="es-MX" dirty="0" smtClean="0"/>
          </a:p>
          <a:p>
            <a:pPr marL="0" indent="0">
              <a:buNone/>
            </a:pPr>
            <a:endParaRPr lang="es-MX" dirty="0"/>
          </a:p>
          <a:p>
            <a:pPr marL="0" indent="0">
              <a:buNone/>
            </a:pPr>
            <a:endParaRPr lang="es-MX" dirty="0" smtClean="0"/>
          </a:p>
          <a:p>
            <a:pPr marL="0" indent="0">
              <a:buNone/>
            </a:pPr>
            <a:endParaRPr lang="es-MX" dirty="0"/>
          </a:p>
          <a:p>
            <a:pPr marL="0" indent="0">
              <a:buNone/>
            </a:pPr>
            <a:endParaRPr lang="es-MX" dirty="0" smtClean="0"/>
          </a:p>
          <a:p>
            <a:pPr marL="0" indent="0">
              <a:buNone/>
            </a:pPr>
            <a:endParaRPr lang="es-MX" dirty="0"/>
          </a:p>
          <a:p>
            <a:pPr marL="0" indent="0">
              <a:buNone/>
            </a:pPr>
            <a:endParaRPr lang="es-MX" dirty="0" smtClean="0"/>
          </a:p>
          <a:p>
            <a:pPr marL="0" indent="0">
              <a:buNone/>
            </a:pPr>
            <a:r>
              <a:rPr lang="es-MX" dirty="0"/>
              <a:t>	</a:t>
            </a:r>
            <a:r>
              <a:rPr lang="es-MX" dirty="0" smtClean="0"/>
              <a:t>								</a:t>
            </a:r>
            <a:endParaRPr lang="es-MX" dirty="0"/>
          </a:p>
        </p:txBody>
      </p:sp>
      <p:graphicFrame>
        <p:nvGraphicFramePr>
          <p:cNvPr id="7" name="Tabla 6"/>
          <p:cNvGraphicFramePr>
            <a:graphicFrameLocks noGrp="1"/>
          </p:cNvGraphicFramePr>
          <p:nvPr>
            <p:extLst>
              <p:ext uri="{D42A27DB-BD31-4B8C-83A1-F6EECF244321}">
                <p14:modId xmlns:p14="http://schemas.microsoft.com/office/powerpoint/2010/main" val="4196743534"/>
              </p:ext>
            </p:extLst>
          </p:nvPr>
        </p:nvGraphicFramePr>
        <p:xfrm>
          <a:off x="1699009" y="3539672"/>
          <a:ext cx="8417168" cy="2514600"/>
        </p:xfrm>
        <a:graphic>
          <a:graphicData uri="http://schemas.openxmlformats.org/drawingml/2006/table">
            <a:tbl>
              <a:tblPr>
                <a:tableStyleId>{5C22544A-7EE6-4342-B048-85BDC9FD1C3A}</a:tableStyleId>
              </a:tblPr>
              <a:tblGrid>
                <a:gridCol w="3751385">
                  <a:extLst>
                    <a:ext uri="{9D8B030D-6E8A-4147-A177-3AD203B41FA5}">
                      <a16:colId xmlns:a16="http://schemas.microsoft.com/office/drawing/2014/main" val="3219398138"/>
                    </a:ext>
                  </a:extLst>
                </a:gridCol>
                <a:gridCol w="2234921">
                  <a:extLst>
                    <a:ext uri="{9D8B030D-6E8A-4147-A177-3AD203B41FA5}">
                      <a16:colId xmlns:a16="http://schemas.microsoft.com/office/drawing/2014/main" val="3718237256"/>
                    </a:ext>
                  </a:extLst>
                </a:gridCol>
                <a:gridCol w="2430862">
                  <a:extLst>
                    <a:ext uri="{9D8B030D-6E8A-4147-A177-3AD203B41FA5}">
                      <a16:colId xmlns:a16="http://schemas.microsoft.com/office/drawing/2014/main" val="981687190"/>
                    </a:ext>
                  </a:extLst>
                </a:gridCol>
              </a:tblGrid>
              <a:tr h="175910">
                <a:tc>
                  <a:txBody>
                    <a:bodyPr/>
                    <a:lstStyle/>
                    <a:p>
                      <a:pPr algn="l" fontAlgn="b"/>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467616595"/>
                  </a:ext>
                </a:extLst>
              </a:tr>
              <a:tr h="175910">
                <a:tc>
                  <a:txBody>
                    <a:bodyPr/>
                    <a:lstStyle/>
                    <a:p>
                      <a:pPr algn="l" fontAlgn="b"/>
                      <a:r>
                        <a:rPr lang="en-US" sz="1600" u="none" strike="noStrike" dirty="0" err="1">
                          <a:effectLst/>
                        </a:rPr>
                        <a:t>Voto</a:t>
                      </a:r>
                      <a:r>
                        <a:rPr lang="en-US" sz="1600" u="none" strike="noStrike" dirty="0">
                          <a:effectLst/>
                        </a:rPr>
                        <a:t> general a favor </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75</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82%</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975869118"/>
                  </a:ext>
                </a:extLst>
              </a:tr>
              <a:tr h="175910">
                <a:tc>
                  <a:txBody>
                    <a:bodyPr/>
                    <a:lstStyle/>
                    <a:p>
                      <a:pPr algn="l" fontAlgn="b"/>
                      <a:r>
                        <a:rPr lang="en-US" sz="1600" u="none" strike="noStrike">
                          <a:effectLst/>
                        </a:rPr>
                        <a:t>Voto con reservas</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smtClean="0">
                          <a:effectLst/>
                        </a:rPr>
                        <a:t>12*</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13%</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270086560"/>
                  </a:ext>
                </a:extLst>
              </a:tr>
              <a:tr h="175910">
                <a:tc>
                  <a:txBody>
                    <a:bodyPr/>
                    <a:lstStyle/>
                    <a:p>
                      <a:pPr algn="l" fontAlgn="b"/>
                      <a:r>
                        <a:rPr lang="es-ES" sz="1600" u="none" strike="noStrike">
                          <a:effectLst/>
                        </a:rPr>
                        <a:t>Total votos emitidos al 28 de octubre</a:t>
                      </a:r>
                      <a:endParaRPr lang="es-E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87</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95%</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106998907"/>
                  </a:ext>
                </a:extLst>
              </a:tr>
              <a:tr h="175910">
                <a:tc>
                  <a:txBody>
                    <a:bodyPr/>
                    <a:lstStyle/>
                    <a:p>
                      <a:pPr algn="l" fontAlgn="b"/>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543453398"/>
                  </a:ext>
                </a:extLst>
              </a:tr>
              <a:tr h="175910">
                <a:tc>
                  <a:txBody>
                    <a:bodyPr/>
                    <a:lstStyle/>
                    <a:p>
                      <a:pPr algn="l" fontAlgn="b"/>
                      <a:r>
                        <a:rPr lang="es-ES" sz="1600" u="none" strike="noStrike" dirty="0">
                          <a:effectLst/>
                        </a:rPr>
                        <a:t>Total votos emitidos al 28 de octubre</a:t>
                      </a:r>
                      <a:endParaRPr lang="es-E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87</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60%</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412734358"/>
                  </a:ext>
                </a:extLst>
              </a:tr>
              <a:tr h="362169">
                <a:tc>
                  <a:txBody>
                    <a:bodyPr/>
                    <a:lstStyle/>
                    <a:p>
                      <a:pPr algn="l" fontAlgn="b"/>
                      <a:r>
                        <a:rPr lang="es-ES" sz="1600" u="none" strike="noStrike">
                          <a:effectLst/>
                        </a:rPr>
                        <a:t>Colegas que no emitieron voto antes del corte (incluye a 5 colegas lo expidieron hasta el 29 de octubre)</a:t>
                      </a:r>
                      <a:endParaRPr lang="es-E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57</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40%</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522455326"/>
                  </a:ext>
                </a:extLst>
              </a:tr>
              <a:tr h="175910">
                <a:tc>
                  <a:txBody>
                    <a:bodyPr/>
                    <a:lstStyle/>
                    <a:p>
                      <a:pPr algn="l" fontAlgn="b"/>
                      <a:r>
                        <a:rPr lang="en-US" sz="1600" u="none" strike="noStrike" dirty="0">
                          <a:effectLst/>
                        </a:rPr>
                        <a:t>Total </a:t>
                      </a:r>
                      <a:r>
                        <a:rPr lang="en-US" sz="1600" u="none" strike="noStrike" dirty="0" err="1" smtClean="0">
                          <a:effectLst/>
                        </a:rPr>
                        <a:t>votantes</a:t>
                      </a:r>
                      <a:r>
                        <a:rPr lang="en-US" sz="1600" u="none" strike="noStrike" dirty="0" smtClean="0">
                          <a:effectLst/>
                        </a:rPr>
                        <a:t> **</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144</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100%</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303679910"/>
                  </a:ext>
                </a:extLst>
              </a:tr>
            </a:tbl>
          </a:graphicData>
        </a:graphic>
      </p:graphicFrame>
      <p:sp>
        <p:nvSpPr>
          <p:cNvPr id="8" name="CuadroTexto 7"/>
          <p:cNvSpPr txBox="1"/>
          <p:nvPr/>
        </p:nvSpPr>
        <p:spPr>
          <a:xfrm>
            <a:off x="838200" y="6211669"/>
            <a:ext cx="9207500" cy="646331"/>
          </a:xfrm>
          <a:prstGeom prst="rect">
            <a:avLst/>
          </a:prstGeom>
          <a:noFill/>
        </p:spPr>
        <p:txBody>
          <a:bodyPr wrap="square" rtlCol="0">
            <a:spAutoFit/>
          </a:bodyPr>
          <a:lstStyle/>
          <a:p>
            <a:r>
              <a:rPr lang="es-MX" dirty="0" smtClean="0"/>
              <a:t>*Uno de los 12 votos con reserva, sólo expresó que deben respetarse los lineamientos</a:t>
            </a:r>
          </a:p>
          <a:p>
            <a:r>
              <a:rPr lang="es-MX" dirty="0" smtClean="0"/>
              <a:t>** Total de integrantes activos a la fecha de la votación</a:t>
            </a:r>
            <a:endParaRPr lang="es-MX" dirty="0"/>
          </a:p>
        </p:txBody>
      </p:sp>
      <p:pic>
        <p:nvPicPr>
          <p:cNvPr id="9"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7343803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810272" cy="1143000"/>
          </a:xfrm>
        </p:spPr>
        <p:txBody>
          <a:bodyPr>
            <a:normAutofit fontScale="90000"/>
          </a:bodyPr>
          <a:lstStyle/>
          <a:p>
            <a:r>
              <a:rPr lang="es-MX" dirty="0"/>
              <a:t>Proceso de aprobación de reformas a los Lineamientos de la Red</a:t>
            </a:r>
          </a:p>
        </p:txBody>
      </p:sp>
      <p:graphicFrame>
        <p:nvGraphicFramePr>
          <p:cNvPr id="4" name="Tabla 3"/>
          <p:cNvGraphicFramePr>
            <a:graphicFrameLocks noGrp="1"/>
          </p:cNvGraphicFramePr>
          <p:nvPr>
            <p:extLst>
              <p:ext uri="{D42A27DB-BD31-4B8C-83A1-F6EECF244321}">
                <p14:modId xmlns:p14="http://schemas.microsoft.com/office/powerpoint/2010/main" val="1500699040"/>
              </p:ext>
            </p:extLst>
          </p:nvPr>
        </p:nvGraphicFramePr>
        <p:xfrm>
          <a:off x="1023954" y="2050817"/>
          <a:ext cx="4222959" cy="3133725"/>
        </p:xfrm>
        <a:graphic>
          <a:graphicData uri="http://schemas.openxmlformats.org/drawingml/2006/table">
            <a:tbl>
              <a:tblPr>
                <a:tableStyleId>{5C22544A-7EE6-4342-B048-85BDC9FD1C3A}</a:tableStyleId>
              </a:tblPr>
              <a:tblGrid>
                <a:gridCol w="1767317">
                  <a:extLst>
                    <a:ext uri="{9D8B030D-6E8A-4147-A177-3AD203B41FA5}">
                      <a16:colId xmlns:a16="http://schemas.microsoft.com/office/drawing/2014/main" val="1072475627"/>
                    </a:ext>
                  </a:extLst>
                </a:gridCol>
                <a:gridCol w="2455642">
                  <a:extLst>
                    <a:ext uri="{9D8B030D-6E8A-4147-A177-3AD203B41FA5}">
                      <a16:colId xmlns:a16="http://schemas.microsoft.com/office/drawing/2014/main" val="1419995431"/>
                    </a:ext>
                  </a:extLst>
                </a:gridCol>
              </a:tblGrid>
              <a:tr h="537323">
                <a:tc>
                  <a:txBody>
                    <a:bodyPr/>
                    <a:lstStyle/>
                    <a:p>
                      <a:pPr algn="l" fontAlgn="b"/>
                      <a:r>
                        <a:rPr lang="en-US" sz="2000" u="none" strike="noStrike" dirty="0">
                          <a:effectLst/>
                        </a:rPr>
                        <a:t>Estado</a:t>
                      </a:r>
                      <a:endParaRPr lang="en-US" sz="2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s-ES" sz="2000" u="none" strike="noStrike" dirty="0">
                          <a:effectLst/>
                        </a:rPr>
                        <a:t># de </a:t>
                      </a:r>
                      <a:r>
                        <a:rPr lang="es-ES" sz="2000" u="none" strike="noStrike" dirty="0" smtClean="0">
                          <a:effectLst/>
                        </a:rPr>
                        <a:t>integrantes </a:t>
                      </a:r>
                      <a:r>
                        <a:rPr lang="es-ES" sz="2000" u="none" strike="noStrike" dirty="0">
                          <a:effectLst/>
                        </a:rPr>
                        <a:t>con propuestas alternas</a:t>
                      </a:r>
                      <a:endParaRPr lang="es-E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763503329"/>
                  </a:ext>
                </a:extLst>
              </a:tr>
              <a:tr h="268662">
                <a:tc>
                  <a:txBody>
                    <a:bodyPr/>
                    <a:lstStyle/>
                    <a:p>
                      <a:pPr algn="l" fontAlgn="b"/>
                      <a:r>
                        <a:rPr lang="en-US" sz="2000" u="none" strike="noStrike" dirty="0">
                          <a:effectLst/>
                        </a:rPr>
                        <a:t>Campeche</a:t>
                      </a:r>
                      <a:endParaRPr lang="en-US" sz="2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745094250"/>
                  </a:ext>
                </a:extLst>
              </a:tr>
              <a:tr h="268662">
                <a:tc>
                  <a:txBody>
                    <a:bodyPr/>
                    <a:lstStyle/>
                    <a:p>
                      <a:pPr algn="l" fontAlgn="b"/>
                      <a:r>
                        <a:rPr lang="en-US" sz="2000" u="none" strike="noStrike">
                          <a:effectLst/>
                        </a:rPr>
                        <a:t>Chiapas</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30393125"/>
                  </a:ext>
                </a:extLst>
              </a:tr>
              <a:tr h="268662">
                <a:tc>
                  <a:txBody>
                    <a:bodyPr/>
                    <a:lstStyle/>
                    <a:p>
                      <a:pPr algn="l" fontAlgn="b"/>
                      <a:r>
                        <a:rPr lang="en-US" sz="2000" u="none" strike="noStrike">
                          <a:effectLst/>
                        </a:rPr>
                        <a:t>Chihuahua</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2</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512638655"/>
                  </a:ext>
                </a:extLst>
              </a:tr>
              <a:tr h="268662">
                <a:tc>
                  <a:txBody>
                    <a:bodyPr/>
                    <a:lstStyle/>
                    <a:p>
                      <a:pPr algn="l" fontAlgn="b"/>
                      <a:r>
                        <a:rPr lang="en-US" sz="2000" u="none" strike="noStrike">
                          <a:effectLst/>
                        </a:rPr>
                        <a:t>Guanajuato</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101928029"/>
                  </a:ext>
                </a:extLst>
              </a:tr>
              <a:tr h="268662">
                <a:tc>
                  <a:txBody>
                    <a:bodyPr/>
                    <a:lstStyle/>
                    <a:p>
                      <a:pPr algn="l" fontAlgn="b"/>
                      <a:r>
                        <a:rPr lang="en-US" sz="2000" u="none" strike="noStrike">
                          <a:effectLst/>
                        </a:rPr>
                        <a:t>Morelos</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32947885"/>
                  </a:ext>
                </a:extLst>
              </a:tr>
              <a:tr h="268662">
                <a:tc>
                  <a:txBody>
                    <a:bodyPr/>
                    <a:lstStyle/>
                    <a:p>
                      <a:pPr algn="l" fontAlgn="b"/>
                      <a:r>
                        <a:rPr lang="en-US" sz="2000" u="none" strike="noStrike">
                          <a:effectLst/>
                        </a:rPr>
                        <a:t>Puebla</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4</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643476810"/>
                  </a:ext>
                </a:extLst>
              </a:tr>
              <a:tr h="268662">
                <a:tc>
                  <a:txBody>
                    <a:bodyPr/>
                    <a:lstStyle/>
                    <a:p>
                      <a:pPr algn="l" fontAlgn="b"/>
                      <a:r>
                        <a:rPr lang="en-US" sz="2000" u="none" strike="noStrike">
                          <a:effectLst/>
                        </a:rPr>
                        <a:t>Quintana Roo</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85433431"/>
                  </a:ext>
                </a:extLst>
              </a:tr>
              <a:tr h="268662">
                <a:tc>
                  <a:txBody>
                    <a:bodyPr/>
                    <a:lstStyle/>
                    <a:p>
                      <a:pPr algn="l" fontAlgn="b"/>
                      <a:r>
                        <a:rPr lang="en-US" sz="2000" u="none" strike="noStrike">
                          <a:effectLst/>
                        </a:rPr>
                        <a:t>Total 7 estados</a:t>
                      </a:r>
                      <a:endParaRPr lang="en-US" sz="20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11</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748934354"/>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1252626927"/>
              </p:ext>
            </p:extLst>
          </p:nvPr>
        </p:nvGraphicFramePr>
        <p:xfrm>
          <a:off x="6411686" y="2103094"/>
          <a:ext cx="4267200" cy="3173754"/>
        </p:xfrm>
        <a:graphic>
          <a:graphicData uri="http://schemas.openxmlformats.org/drawingml/2006/table">
            <a:tbl>
              <a:tblPr>
                <a:tableStyleId>{5C22544A-7EE6-4342-B048-85BDC9FD1C3A}</a:tableStyleId>
              </a:tblPr>
              <a:tblGrid>
                <a:gridCol w="1937657">
                  <a:extLst>
                    <a:ext uri="{9D8B030D-6E8A-4147-A177-3AD203B41FA5}">
                      <a16:colId xmlns:a16="http://schemas.microsoft.com/office/drawing/2014/main" val="2295810598"/>
                    </a:ext>
                  </a:extLst>
                </a:gridCol>
                <a:gridCol w="2329543">
                  <a:extLst>
                    <a:ext uri="{9D8B030D-6E8A-4147-A177-3AD203B41FA5}">
                      <a16:colId xmlns:a16="http://schemas.microsoft.com/office/drawing/2014/main" val="2278752811"/>
                    </a:ext>
                  </a:extLst>
                </a:gridCol>
              </a:tblGrid>
              <a:tr h="596561">
                <a:tc>
                  <a:txBody>
                    <a:bodyPr/>
                    <a:lstStyle/>
                    <a:p>
                      <a:pPr marL="0" algn="l" defTabSz="914400" rtl="0" eaLnBrk="1" fontAlgn="b" latinLnBrk="0" hangingPunct="1"/>
                      <a:r>
                        <a:rPr lang="en-US" sz="2000" u="none" strike="noStrike" kern="1200" dirty="0" err="1">
                          <a:solidFill>
                            <a:schemeClr val="dk1"/>
                          </a:solidFill>
                          <a:effectLst/>
                          <a:latin typeface="+mn-lt"/>
                          <a:ea typeface="+mn-ea"/>
                          <a:cs typeface="+mn-cs"/>
                        </a:rPr>
                        <a:t>Lineamiento</a:t>
                      </a:r>
                      <a:endParaRPr lang="en-US" sz="2000" u="none" strike="noStrike" kern="1200" dirty="0">
                        <a:solidFill>
                          <a:schemeClr val="dk1"/>
                        </a:solidFill>
                        <a:effectLst/>
                        <a:latin typeface="+mn-lt"/>
                        <a:ea typeface="+mn-ea"/>
                        <a:cs typeface="+mn-cs"/>
                      </a:endParaRPr>
                    </a:p>
                  </a:txBody>
                  <a:tcPr marL="9525" marR="9525" marT="9525" marB="0" anchor="b"/>
                </a:tc>
                <a:tc>
                  <a:txBody>
                    <a:bodyPr/>
                    <a:lstStyle/>
                    <a:p>
                      <a:pPr marL="0" algn="l" defTabSz="914400" rtl="0" eaLnBrk="1" fontAlgn="b" latinLnBrk="0" hangingPunct="1"/>
                      <a:r>
                        <a:rPr lang="es-ES" sz="2000" u="none" strike="noStrike" kern="1200" dirty="0">
                          <a:solidFill>
                            <a:schemeClr val="dk1"/>
                          </a:solidFill>
                          <a:effectLst/>
                          <a:latin typeface="+mn-lt"/>
                          <a:ea typeface="+mn-ea"/>
                          <a:cs typeface="+mn-cs"/>
                        </a:rPr>
                        <a:t># de votos con propuestas alternas</a:t>
                      </a:r>
                    </a:p>
                  </a:txBody>
                  <a:tcPr marL="9525" marR="9525" marT="9525" marB="0" anchor="b"/>
                </a:tc>
                <a:extLst>
                  <a:ext uri="{0D108BD9-81ED-4DB2-BD59-A6C34878D82A}">
                    <a16:rowId xmlns:a16="http://schemas.microsoft.com/office/drawing/2014/main" val="4220648363"/>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Quinto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4</a:t>
                      </a:r>
                    </a:p>
                  </a:txBody>
                  <a:tcPr marL="9525" marR="9525" marT="9525" marB="0" anchor="b"/>
                </a:tc>
                <a:extLst>
                  <a:ext uri="{0D108BD9-81ED-4DB2-BD59-A6C34878D82A}">
                    <a16:rowId xmlns:a16="http://schemas.microsoft.com/office/drawing/2014/main" val="3265298754"/>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Sexto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3</a:t>
                      </a:r>
                      <a:endParaRPr lang="en-US" sz="2000" u="none" strike="noStrike" kern="1200" dirty="0">
                        <a:solidFill>
                          <a:schemeClr val="dk1"/>
                        </a:solidFill>
                        <a:effectLst/>
                        <a:latin typeface="+mn-lt"/>
                        <a:ea typeface="+mn-ea"/>
                        <a:cs typeface="+mn-cs"/>
                      </a:endParaRPr>
                    </a:p>
                  </a:txBody>
                  <a:tcPr marL="9525" marR="9525" marT="9525" marB="0" anchor="b"/>
                </a:tc>
                <a:extLst>
                  <a:ext uri="{0D108BD9-81ED-4DB2-BD59-A6C34878D82A}">
                    <a16:rowId xmlns:a16="http://schemas.microsoft.com/office/drawing/2014/main" val="3044327347"/>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Séptimo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7</a:t>
                      </a:r>
                    </a:p>
                  </a:txBody>
                  <a:tcPr marL="9525" marR="9525" marT="9525" marB="0" anchor="b"/>
                </a:tc>
                <a:extLst>
                  <a:ext uri="{0D108BD9-81ED-4DB2-BD59-A6C34878D82A}">
                    <a16:rowId xmlns:a16="http://schemas.microsoft.com/office/drawing/2014/main" val="1417804485"/>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Noveno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4</a:t>
                      </a:r>
                    </a:p>
                  </a:txBody>
                  <a:tcPr marL="9525" marR="9525" marT="9525" marB="0" anchor="b"/>
                </a:tc>
                <a:extLst>
                  <a:ext uri="{0D108BD9-81ED-4DB2-BD59-A6C34878D82A}">
                    <a16:rowId xmlns:a16="http://schemas.microsoft.com/office/drawing/2014/main" val="498611523"/>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Décimo Octavo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7</a:t>
                      </a:r>
                    </a:p>
                  </a:txBody>
                  <a:tcPr marL="9525" marR="9525" marT="9525" marB="0" anchor="b"/>
                </a:tc>
                <a:extLst>
                  <a:ext uri="{0D108BD9-81ED-4DB2-BD59-A6C34878D82A}">
                    <a16:rowId xmlns:a16="http://schemas.microsoft.com/office/drawing/2014/main" val="677398077"/>
                  </a:ext>
                </a:extLst>
              </a:tr>
              <a:tr h="354354">
                <a:tc>
                  <a:txBody>
                    <a:bodyPr/>
                    <a:lstStyle/>
                    <a:p>
                      <a:pPr marL="0" algn="l" defTabSz="914400" rtl="0" eaLnBrk="1" fontAlgn="b" latinLnBrk="0" hangingPunct="1"/>
                      <a:r>
                        <a:rPr lang="en-US" sz="2000" u="none" strike="noStrike" kern="1200" dirty="0" err="1" smtClean="0">
                          <a:solidFill>
                            <a:schemeClr val="dk1"/>
                          </a:solidFill>
                          <a:effectLst/>
                          <a:latin typeface="+mn-lt"/>
                          <a:ea typeface="+mn-ea"/>
                          <a:cs typeface="+mn-cs"/>
                        </a:rPr>
                        <a:t>Vigésimo</a:t>
                      </a:r>
                      <a:r>
                        <a:rPr lang="en-US" sz="2000" u="none" strike="noStrike" kern="1200" dirty="0" smtClean="0">
                          <a:solidFill>
                            <a:schemeClr val="dk1"/>
                          </a:solidFill>
                          <a:effectLst/>
                          <a:latin typeface="+mn-lt"/>
                          <a:ea typeface="+mn-ea"/>
                          <a:cs typeface="+mn-cs"/>
                        </a:rPr>
                        <a:t> </a:t>
                      </a:r>
                      <a:r>
                        <a:rPr lang="en-US" sz="2000" u="none" strike="noStrike" kern="1200" dirty="0">
                          <a:solidFill>
                            <a:schemeClr val="dk1"/>
                          </a:solidFill>
                          <a:effectLst/>
                          <a:latin typeface="+mn-lt"/>
                          <a:ea typeface="+mn-ea"/>
                          <a:cs typeface="+mn-cs"/>
                        </a:rPr>
                        <a:t>Primero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1</a:t>
                      </a:r>
                    </a:p>
                  </a:txBody>
                  <a:tcPr marL="9525" marR="9525" marT="9525" marB="0" anchor="b"/>
                </a:tc>
                <a:extLst>
                  <a:ext uri="{0D108BD9-81ED-4DB2-BD59-A6C34878D82A}">
                    <a16:rowId xmlns:a16="http://schemas.microsoft.com/office/drawing/2014/main" val="608432213"/>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Transitorio</a:t>
                      </a:r>
                    </a:p>
                  </a:txBody>
                  <a:tcPr marL="9525" marR="9525" marT="9525" marB="0" anchor="b"/>
                </a:tc>
                <a:tc>
                  <a:txBody>
                    <a:bodyPr/>
                    <a:lstStyle/>
                    <a:p>
                      <a:pPr marL="0" algn="ctr" defTabSz="914400" rtl="0" eaLnBrk="1" fontAlgn="b" latinLnBrk="0" hangingPunct="1"/>
                      <a:r>
                        <a:rPr lang="en-US" sz="2000" u="none" strike="noStrike" kern="1200" dirty="0">
                          <a:solidFill>
                            <a:schemeClr val="dk1"/>
                          </a:solidFill>
                          <a:effectLst/>
                          <a:latin typeface="+mn-lt"/>
                          <a:ea typeface="+mn-ea"/>
                          <a:cs typeface="+mn-cs"/>
                        </a:rPr>
                        <a:t>1</a:t>
                      </a:r>
                    </a:p>
                  </a:txBody>
                  <a:tcPr marL="9525" marR="9525" marT="9525" marB="0" anchor="b"/>
                </a:tc>
                <a:extLst>
                  <a:ext uri="{0D108BD9-81ED-4DB2-BD59-A6C34878D82A}">
                    <a16:rowId xmlns:a16="http://schemas.microsoft.com/office/drawing/2014/main" val="1608113222"/>
                  </a:ext>
                </a:extLst>
              </a:tr>
              <a:tr h="314325">
                <a:tc>
                  <a:txBody>
                    <a:bodyPr/>
                    <a:lstStyle/>
                    <a:p>
                      <a:pPr marL="0" algn="l" defTabSz="914400" rtl="0" eaLnBrk="1" fontAlgn="b" latinLnBrk="0" hangingPunct="1"/>
                      <a:r>
                        <a:rPr lang="en-US" sz="2000" u="none" strike="noStrike" kern="1200">
                          <a:solidFill>
                            <a:schemeClr val="dk1"/>
                          </a:solidFill>
                          <a:effectLst/>
                          <a:latin typeface="+mn-lt"/>
                          <a:ea typeface="+mn-ea"/>
                          <a:cs typeface="+mn-cs"/>
                        </a:rPr>
                        <a:t>Total</a:t>
                      </a:r>
                    </a:p>
                  </a:txBody>
                  <a:tcPr marL="9525" marR="9525" marT="9525" marB="0" anchor="b"/>
                </a:tc>
                <a:tc>
                  <a:txBody>
                    <a:bodyPr/>
                    <a:lstStyle/>
                    <a:p>
                      <a:pPr marL="0" algn="ctr" defTabSz="914400" rtl="0" eaLnBrk="1" fontAlgn="b" latinLnBrk="0" hangingPunct="1"/>
                      <a:r>
                        <a:rPr lang="en-US" sz="2000" u="none" strike="noStrike" kern="1200" dirty="0" smtClean="0">
                          <a:solidFill>
                            <a:schemeClr val="dk1"/>
                          </a:solidFill>
                          <a:effectLst/>
                          <a:latin typeface="+mn-lt"/>
                          <a:ea typeface="+mn-ea"/>
                          <a:cs typeface="+mn-cs"/>
                        </a:rPr>
                        <a:t>27</a:t>
                      </a:r>
                      <a:endParaRPr lang="en-US" sz="2000" u="none" strike="noStrike" kern="1200" dirty="0">
                        <a:solidFill>
                          <a:schemeClr val="dk1"/>
                        </a:solidFill>
                        <a:effectLst/>
                        <a:latin typeface="+mn-lt"/>
                        <a:ea typeface="+mn-ea"/>
                        <a:cs typeface="+mn-cs"/>
                      </a:endParaRPr>
                    </a:p>
                  </a:txBody>
                  <a:tcPr marL="9525" marR="9525" marT="9525" marB="0" anchor="b"/>
                </a:tc>
                <a:extLst>
                  <a:ext uri="{0D108BD9-81ED-4DB2-BD59-A6C34878D82A}">
                    <a16:rowId xmlns:a16="http://schemas.microsoft.com/office/drawing/2014/main" val="1933242188"/>
                  </a:ext>
                </a:extLst>
              </a:tr>
            </a:tbl>
          </a:graphicData>
        </a:graphic>
      </p:graphicFrame>
      <p:sp>
        <p:nvSpPr>
          <p:cNvPr id="7" name="CuadroTexto 6"/>
          <p:cNvSpPr txBox="1"/>
          <p:nvPr/>
        </p:nvSpPr>
        <p:spPr>
          <a:xfrm>
            <a:off x="1654629" y="5718640"/>
            <a:ext cx="8001806"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s-MX" dirty="0" smtClean="0"/>
              <a:t>Se recibieron también, 6 propuestas adicionales de parte de 4 integrantes de la Red</a:t>
            </a:r>
          </a:p>
        </p:txBody>
      </p:sp>
      <p:pic>
        <p:nvPicPr>
          <p:cNvPr id="8"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618342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810272" cy="1143000"/>
          </a:xfrm>
        </p:spPr>
        <p:txBody>
          <a:bodyPr>
            <a:normAutofit/>
          </a:bodyPr>
          <a:lstStyle/>
          <a:p>
            <a:r>
              <a:rPr lang="es-MX" dirty="0"/>
              <a:t>Lineamiento Quinto</a:t>
            </a:r>
          </a:p>
        </p:txBody>
      </p:sp>
      <p:sp>
        <p:nvSpPr>
          <p:cNvPr id="3" name="Marcador de contenido 2"/>
          <p:cNvSpPr>
            <a:spLocks noGrp="1"/>
          </p:cNvSpPr>
          <p:nvPr>
            <p:ph idx="1"/>
          </p:nvPr>
        </p:nvSpPr>
        <p:spPr/>
        <p:txBody>
          <a:bodyPr>
            <a:normAutofit fontScale="25000" lnSpcReduction="20000"/>
          </a:bodyPr>
          <a:lstStyle/>
          <a:p>
            <a:pPr marL="0" indent="0">
              <a:buNone/>
            </a:pPr>
            <a:r>
              <a:rPr lang="es-ES" sz="7400" dirty="0"/>
              <a:t>QUINTO. La toma de decisiones al interior de la Red deberá privilegiar la deliberación y el consenso, pero sobre todo garantizar el derecho a la opinión fundamentada, constructiva y respetuosa de todos sus integrantes; por ello, las posturas, pronunciamientos y acuerdos de la Red deberán realizarse por medio de plataformas tecnológicas que garanticen la oportunidad de participar a todos los integrantes y que permitan un registro de las opiniones de los participantes. Toda vez que la asistencia a los encuentros nacionales depende de las posibilidades de los integrantes de la Red, no podrán adoptarse en los mismos posturas o acuerdos que pretendan representar al todo por las partes</a:t>
            </a:r>
            <a:r>
              <a:rPr lang="es-ES" sz="7400" dirty="0" smtClean="0"/>
              <a:t>.</a:t>
            </a:r>
          </a:p>
          <a:p>
            <a:pPr marL="0" indent="0">
              <a:buNone/>
            </a:pPr>
            <a:r>
              <a:rPr lang="es-ES" sz="7400" dirty="0" smtClean="0"/>
              <a:t>DE </a:t>
            </a:r>
            <a:r>
              <a:rPr lang="es-ES" sz="7400" dirty="0"/>
              <a:t>ACUERDO CON LO ANTERIOR, UNA VEZ QUE LA JUNTA DE PRESIDENTES ACORDASE SOMETER A CONSIDERACIÓN DE LA ASAMBLEA CUALQUIER </a:t>
            </a:r>
            <a:r>
              <a:rPr lang="es-ES" sz="7400" dirty="0">
                <a:solidFill>
                  <a:srgbClr val="FF0000"/>
                </a:solidFill>
              </a:rPr>
              <a:t>PUNTO DE RELEVANCIA</a:t>
            </a:r>
            <a:r>
              <a:rPr lang="es-ES" sz="7400" dirty="0"/>
              <a:t>, DEBERÁ CIRCULAR POR MEDIO DE LA COORDINACIÓN TÉCNICA LA RESPECTIVA CONVOCATORIA, ACOMPAÑANDO LA PROPUESTA DE ASUNTOS A CONSIDERAR Y PERMITIENDO QUE LA POSTURA DISIDENTE A LA MISMA CUENTE CON IGUAL ESPACIO EN EL RESPECTIVO FORMULARIO ELECTRÓNICO. </a:t>
            </a:r>
            <a:r>
              <a:rPr lang="es-ES" sz="7400" dirty="0">
                <a:solidFill>
                  <a:srgbClr val="0070C0"/>
                </a:solidFill>
              </a:rPr>
              <a:t>LA VALIDEZ DE LA VOTACIÓN REQUIERE DE POR LO MENOS EL CINCUENTA POR CIENTO DE LOS INTEGRANTES DE LA RED, EMITAN SU VOTO, ASÍ COMO LA MAYORÍA DE VOTOS DE AQUELLOS QUE SE MANIFIESTAN EN UN SENTIDO U OTRO</a:t>
            </a:r>
            <a:r>
              <a:rPr lang="es-ES" sz="7400" dirty="0"/>
              <a:t>. </a:t>
            </a:r>
            <a:r>
              <a:rPr lang="es-ES" sz="7400" dirty="0" smtClean="0"/>
              <a:t>LOS POSICIONAMIENTOS</a:t>
            </a:r>
            <a:r>
              <a:rPr lang="es-ES" sz="7400" dirty="0"/>
              <a:t>, EXHORTOS O COMUNICADOS DE LA RED SE TOMARÁN CON LA SERIEDAD DEBIDA Y PROCEDERÁN EN LOS TÉRMINOS DE LO ESTABLECIDO EN LOS </a:t>
            </a:r>
            <a:r>
              <a:rPr lang="es-ES" sz="7400" dirty="0">
                <a:solidFill>
                  <a:srgbClr val="0070C0"/>
                </a:solidFill>
              </a:rPr>
              <a:t>LINEAMIENTOS DE COMUNICACIÓN VIGENTES. </a:t>
            </a:r>
            <a:endParaRPr lang="es-MX" dirty="0">
              <a:solidFill>
                <a:srgbClr val="0070C0"/>
              </a:solidFill>
            </a:endParaRPr>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3700477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5" y="293607"/>
            <a:ext cx="5517195" cy="1143000"/>
          </a:xfrm>
        </p:spPr>
        <p:txBody>
          <a:bodyPr>
            <a:normAutofit/>
          </a:bodyPr>
          <a:lstStyle/>
          <a:p>
            <a:r>
              <a:rPr lang="es-MX" dirty="0"/>
              <a:t>Lineamiento Quinto</a:t>
            </a:r>
          </a:p>
        </p:txBody>
      </p:sp>
      <p:sp>
        <p:nvSpPr>
          <p:cNvPr id="3" name="Marcador de contenido 2"/>
          <p:cNvSpPr>
            <a:spLocks noGrp="1"/>
          </p:cNvSpPr>
          <p:nvPr>
            <p:ph idx="1"/>
          </p:nvPr>
        </p:nvSpPr>
        <p:spPr>
          <a:xfrm>
            <a:off x="838200" y="1825625"/>
            <a:ext cx="10909300" cy="4351338"/>
          </a:xfrm>
        </p:spPr>
        <p:txBody>
          <a:bodyPr>
            <a:normAutofit fontScale="62500" lnSpcReduction="20000"/>
          </a:bodyPr>
          <a:lstStyle/>
          <a:p>
            <a:pPr marL="0" indent="0">
              <a:buNone/>
            </a:pPr>
            <a:r>
              <a:rPr lang="es-ES" sz="4000" dirty="0">
                <a:solidFill>
                  <a:srgbClr val="FF0000"/>
                </a:solidFill>
              </a:rPr>
              <a:t>1</a:t>
            </a:r>
            <a:r>
              <a:rPr lang="es-ES" dirty="0" smtClean="0"/>
              <a:t> </a:t>
            </a:r>
            <a:r>
              <a:rPr lang="es-ES" sz="4000" dirty="0" smtClean="0"/>
              <a:t>Considero </a:t>
            </a:r>
            <a:r>
              <a:rPr lang="es-ES" sz="4000" dirty="0"/>
              <a:t>que debe aclararse en todo caso adicionarse las </a:t>
            </a:r>
            <a:r>
              <a:rPr lang="es-ES" sz="4000" dirty="0">
                <a:solidFill>
                  <a:srgbClr val="0070C0"/>
                </a:solidFill>
              </a:rPr>
              <a:t>funciones de la coordinación técnica </a:t>
            </a:r>
            <a:r>
              <a:rPr lang="es-ES" sz="4000" dirty="0"/>
              <a:t>pues define un artículo lo que puede hacer y no adicionan la nueva facultad que se propone es decir que pueden o podrán proponer reformas. </a:t>
            </a:r>
            <a:endParaRPr lang="es-ES" sz="4000" dirty="0" smtClean="0"/>
          </a:p>
          <a:p>
            <a:pPr marL="0" indent="0">
              <a:buNone/>
            </a:pPr>
            <a:r>
              <a:rPr lang="es-ES" sz="4000" dirty="0" smtClean="0"/>
              <a:t>2</a:t>
            </a:r>
            <a:r>
              <a:rPr lang="es-ES" sz="4000" dirty="0"/>
              <a:t>. La redacción es confusa y se debe aclarar el </a:t>
            </a:r>
            <a:r>
              <a:rPr lang="es-ES" sz="4000" dirty="0">
                <a:solidFill>
                  <a:srgbClr val="0070C0"/>
                </a:solidFill>
              </a:rPr>
              <a:t>número de votos que representarán la mayoría</a:t>
            </a:r>
            <a:endParaRPr lang="en-US" sz="4000" dirty="0">
              <a:solidFill>
                <a:srgbClr val="0070C0"/>
              </a:solidFill>
            </a:endParaRPr>
          </a:p>
          <a:p>
            <a:pPr marL="0" indent="0">
              <a:buNone/>
            </a:pPr>
            <a:r>
              <a:rPr lang="es-MX" sz="4000" dirty="0" smtClean="0"/>
              <a:t>3. </a:t>
            </a:r>
            <a:r>
              <a:rPr lang="es-ES" sz="4000" dirty="0"/>
              <a:t>Creo que el fin de la red es de colaboración entre los integrantes del CPC donde todos somos iguales por ello </a:t>
            </a:r>
            <a:r>
              <a:rPr lang="es-ES" sz="4000" dirty="0">
                <a:solidFill>
                  <a:srgbClr val="0070C0"/>
                </a:solidFill>
              </a:rPr>
              <a:t>no creo necesario tanto </a:t>
            </a:r>
            <a:r>
              <a:rPr lang="es-ES" sz="4000" dirty="0" smtClean="0">
                <a:solidFill>
                  <a:srgbClr val="0070C0"/>
                </a:solidFill>
              </a:rPr>
              <a:t>lineamiento</a:t>
            </a:r>
          </a:p>
          <a:p>
            <a:pPr marL="0" indent="0">
              <a:buNone/>
            </a:pPr>
            <a:r>
              <a:rPr lang="es-ES" sz="4000" dirty="0" smtClean="0"/>
              <a:t>4. La </a:t>
            </a:r>
            <a:r>
              <a:rPr lang="es-ES" sz="4000" dirty="0">
                <a:solidFill>
                  <a:srgbClr val="0070C0"/>
                </a:solidFill>
              </a:rPr>
              <a:t>coordinación técnica no tiene razón de ser, ya que es una red de pares</a:t>
            </a:r>
            <a:r>
              <a:rPr lang="es-ES" sz="4000" dirty="0"/>
              <a:t>, todos somos iguales,  debería de existir una comisión general de coordinación integrada por </a:t>
            </a:r>
            <a:r>
              <a:rPr lang="es-ES" sz="4000" dirty="0">
                <a:solidFill>
                  <a:srgbClr val="0070C0"/>
                </a:solidFill>
              </a:rPr>
              <a:t>11 CPC de todos los estados, por votación</a:t>
            </a:r>
            <a:r>
              <a:rPr lang="es-ES" sz="4000" dirty="0"/>
              <a:t>. </a:t>
            </a:r>
            <a:r>
              <a:rPr lang="es-ES" sz="4000" dirty="0">
                <a:solidFill>
                  <a:srgbClr val="FF0000"/>
                </a:solidFill>
              </a:rPr>
              <a:t>No </a:t>
            </a:r>
            <a:r>
              <a:rPr lang="es-ES" sz="4000" dirty="0" smtClean="0">
                <a:solidFill>
                  <a:srgbClr val="FF0000"/>
                </a:solidFill>
              </a:rPr>
              <a:t>sólo </a:t>
            </a:r>
            <a:r>
              <a:rPr lang="es-ES" sz="4000" dirty="0">
                <a:solidFill>
                  <a:srgbClr val="FF0000"/>
                </a:solidFill>
              </a:rPr>
              <a:t>por los integrantes de los CPC del Sistema Nacional</a:t>
            </a:r>
            <a:r>
              <a:rPr lang="es-ES" sz="4000" dirty="0"/>
              <a:t>. Esta comisión tendría las facultades de coordinación de las comisiones solamente</a:t>
            </a:r>
            <a:r>
              <a:rPr lang="es-ES" sz="4000" dirty="0" smtClean="0"/>
              <a:t>.</a:t>
            </a:r>
            <a:endParaRPr lang="es-MX" dirty="0"/>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2487278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260264" cy="1143000"/>
          </a:xfrm>
        </p:spPr>
        <p:txBody>
          <a:bodyPr>
            <a:normAutofit/>
          </a:bodyPr>
          <a:lstStyle/>
          <a:p>
            <a:r>
              <a:rPr lang="es-MX" dirty="0" smtClean="0"/>
              <a:t>Lineamiento Sexto</a:t>
            </a:r>
            <a:endParaRPr lang="es-MX" dirty="0"/>
          </a:p>
        </p:txBody>
      </p:sp>
      <p:sp>
        <p:nvSpPr>
          <p:cNvPr id="3" name="Marcador de contenido 2"/>
          <p:cNvSpPr>
            <a:spLocks noGrp="1"/>
          </p:cNvSpPr>
          <p:nvPr>
            <p:ph idx="1"/>
          </p:nvPr>
        </p:nvSpPr>
        <p:spPr/>
        <p:txBody>
          <a:bodyPr>
            <a:normAutofit fontScale="32500" lnSpcReduction="20000"/>
          </a:bodyPr>
          <a:lstStyle/>
          <a:p>
            <a:pPr marL="0" indent="0">
              <a:buNone/>
            </a:pPr>
            <a:endParaRPr lang="es-MX" dirty="0" smtClean="0"/>
          </a:p>
          <a:p>
            <a:pPr marL="0" indent="0" algn="just">
              <a:buNone/>
            </a:pPr>
            <a:r>
              <a:rPr lang="es-ES" sz="6000" dirty="0"/>
              <a:t>SEXTO. Estos lineamientos podrán ser sujetos a reforma bajo el siguiente procedimiento</a:t>
            </a:r>
            <a:r>
              <a:rPr lang="es-ES" sz="6000" dirty="0" smtClean="0"/>
              <a:t>:</a:t>
            </a:r>
          </a:p>
          <a:p>
            <a:pPr marL="0" indent="0" algn="just">
              <a:buNone/>
            </a:pPr>
            <a:r>
              <a:rPr lang="es-ES" sz="6000" dirty="0" smtClean="0"/>
              <a:t> </a:t>
            </a:r>
            <a:r>
              <a:rPr lang="es-ES" sz="6000" dirty="0"/>
              <a:t>I. Mediando solicitud de por lo menos quince integrantes de la Red, en la que justifica la necesidad de dicha reforma y estipula los lineamientos a enmendarse </a:t>
            </a:r>
            <a:r>
              <a:rPr lang="es-ES" sz="6000" dirty="0">
                <a:solidFill>
                  <a:srgbClr val="FF0000"/>
                </a:solidFill>
              </a:rPr>
              <a:t>O BIEN A PROPUESTA DE LOS INTEGRANTES DE LA PROPIA COORDINACIÓN TÉCNICA</a:t>
            </a:r>
            <a:r>
              <a:rPr lang="es-ES" sz="6000" dirty="0" smtClean="0">
                <a:solidFill>
                  <a:srgbClr val="FF0000"/>
                </a:solidFill>
              </a:rPr>
              <a:t>.</a:t>
            </a:r>
          </a:p>
          <a:p>
            <a:pPr marL="0" indent="0" algn="just">
              <a:buNone/>
            </a:pPr>
            <a:r>
              <a:rPr lang="es-ES" sz="6000" dirty="0" smtClean="0"/>
              <a:t> </a:t>
            </a:r>
            <a:r>
              <a:rPr lang="es-ES" sz="6000" dirty="0"/>
              <a:t>II. Esta solicitud deberá hacerse a más tardar el último día de SEPTIEMBRE  ante la Coordinación Técnica de la Red, quien la circulará a la Junta de Presidentes, que abrirá un espacio de deliberación para las propuestas</a:t>
            </a:r>
            <a:r>
              <a:rPr lang="es-ES" sz="6000" dirty="0" smtClean="0"/>
              <a:t>.</a:t>
            </a:r>
          </a:p>
          <a:p>
            <a:pPr marL="0" indent="0" algn="just">
              <a:buNone/>
            </a:pPr>
            <a:r>
              <a:rPr lang="es-ES" sz="6000" dirty="0" smtClean="0"/>
              <a:t> </a:t>
            </a:r>
            <a:r>
              <a:rPr lang="es-ES" sz="6000" dirty="0"/>
              <a:t>III. Si por lo menos la mitad de los integrantes de la Junta acordaran la procedencia de la moción, ésta se someterá a votación de los integrantes de la Red dentro de los quince días naturales siguientes, por medios tecnológicos que velen por los principios establecidos en el artículo anterior</a:t>
            </a:r>
            <a:r>
              <a:rPr lang="es-ES" sz="6000" dirty="0" smtClean="0"/>
              <a:t>.</a:t>
            </a:r>
          </a:p>
          <a:p>
            <a:pPr marL="0" indent="0" algn="just">
              <a:buNone/>
            </a:pPr>
            <a:r>
              <a:rPr lang="es-ES" sz="6000" dirty="0" smtClean="0"/>
              <a:t> </a:t>
            </a:r>
            <a:r>
              <a:rPr lang="es-ES" sz="6000" dirty="0"/>
              <a:t>IV. EN EL INSTRUMENTO DE VOTACIÓN SE PROPORCIONARÁ UN ESPACIO PARA QUE EL DISENSO A LA PROPUESTA PRESENTADA PUEDA EXPRESARSE Y </a:t>
            </a:r>
            <a:r>
              <a:rPr lang="es-ES" sz="6000" dirty="0">
                <a:solidFill>
                  <a:srgbClr val="0070C0"/>
                </a:solidFill>
              </a:rPr>
              <a:t>MANIFESTAR SU POSTURA</a:t>
            </a:r>
            <a:r>
              <a:rPr lang="es-ES" dirty="0" smtClean="0"/>
              <a:t>.</a:t>
            </a:r>
            <a:r>
              <a:rPr lang="es-MX" dirty="0" smtClean="0"/>
              <a:t>	</a:t>
            </a:r>
            <a:endParaRPr lang="es-MX" dirty="0"/>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573731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374564" cy="1143000"/>
          </a:xfrm>
        </p:spPr>
        <p:txBody>
          <a:bodyPr>
            <a:normAutofit/>
          </a:bodyPr>
          <a:lstStyle/>
          <a:p>
            <a:r>
              <a:rPr lang="es-MX" dirty="0" smtClean="0"/>
              <a:t>Lineamiento Sexto</a:t>
            </a:r>
            <a:endParaRPr lang="es-MX" dirty="0"/>
          </a:p>
        </p:txBody>
      </p:sp>
      <p:sp>
        <p:nvSpPr>
          <p:cNvPr id="3" name="Marcador de contenido 2"/>
          <p:cNvSpPr>
            <a:spLocks noGrp="1"/>
          </p:cNvSpPr>
          <p:nvPr>
            <p:ph idx="1"/>
          </p:nvPr>
        </p:nvSpPr>
        <p:spPr/>
        <p:txBody>
          <a:bodyPr>
            <a:normAutofit fontScale="77500" lnSpcReduction="20000"/>
          </a:bodyPr>
          <a:lstStyle/>
          <a:p>
            <a:pPr marL="514350" indent="-514350">
              <a:buAutoNum type="arabicPeriod"/>
            </a:pPr>
            <a:r>
              <a:rPr lang="es-ES" dirty="0" smtClean="0"/>
              <a:t>El </a:t>
            </a:r>
            <a:r>
              <a:rPr lang="es-ES" dirty="0"/>
              <a:t>límite </a:t>
            </a:r>
            <a:r>
              <a:rPr lang="es-ES" dirty="0">
                <a:solidFill>
                  <a:srgbClr val="FF0000"/>
                </a:solidFill>
              </a:rPr>
              <a:t>de 15 integrantes</a:t>
            </a:r>
            <a:r>
              <a:rPr lang="es-ES" dirty="0"/>
              <a:t> o de la coordinación técnica </a:t>
            </a:r>
            <a:r>
              <a:rPr lang="es-ES" dirty="0" smtClean="0"/>
              <a:t>considero </a:t>
            </a:r>
            <a:r>
              <a:rPr lang="es-ES" dirty="0"/>
              <a:t>que </a:t>
            </a:r>
            <a:r>
              <a:rPr lang="es-ES" dirty="0">
                <a:solidFill>
                  <a:srgbClr val="FF0000"/>
                </a:solidFill>
              </a:rPr>
              <a:t>no es el adecuado </a:t>
            </a:r>
            <a:r>
              <a:rPr lang="es-ES" dirty="0"/>
              <a:t>tampoco se especifica sobre qué calidad de integrante es, podrán estar presidentes o solo integrantes, es decir si existen 32 </a:t>
            </a:r>
            <a:r>
              <a:rPr lang="es-ES" dirty="0" err="1"/>
              <a:t>cpc’s</a:t>
            </a:r>
            <a:r>
              <a:rPr lang="es-ES" dirty="0"/>
              <a:t> porque solo quince? Cuando qué hay presidentes que no informaban los resultados de las reuniones de los presidentes de la red nos enteramos por medio de estos ejercicios. </a:t>
            </a:r>
            <a:endParaRPr lang="es-ES" dirty="0" smtClean="0"/>
          </a:p>
          <a:p>
            <a:pPr marL="514350" indent="-514350">
              <a:buAutoNum type="arabicPeriod"/>
            </a:pPr>
            <a:r>
              <a:rPr lang="es-ES" dirty="0"/>
              <a:t>Mediando solicitud de por lo </a:t>
            </a:r>
            <a:r>
              <a:rPr lang="es-ES" dirty="0" smtClean="0"/>
              <a:t>menos quince </a:t>
            </a:r>
            <a:r>
              <a:rPr lang="es-ES" dirty="0"/>
              <a:t>integrantes de la Red, en </a:t>
            </a:r>
            <a:r>
              <a:rPr lang="es-ES" dirty="0" smtClean="0"/>
              <a:t>la que </a:t>
            </a:r>
            <a:r>
              <a:rPr lang="es-ES" dirty="0"/>
              <a:t>justifica la necesidad de </a:t>
            </a:r>
            <a:r>
              <a:rPr lang="es-ES" dirty="0" smtClean="0"/>
              <a:t>dicha reforma </a:t>
            </a:r>
            <a:r>
              <a:rPr lang="es-ES" dirty="0"/>
              <a:t>y estipula los lineamientos </a:t>
            </a:r>
            <a:r>
              <a:rPr lang="es-ES" dirty="0" smtClean="0"/>
              <a:t>a enmendarse </a:t>
            </a:r>
            <a:r>
              <a:rPr lang="es-ES" dirty="0">
                <a:solidFill>
                  <a:srgbClr val="FF0000"/>
                </a:solidFill>
              </a:rPr>
              <a:t>O BIEN </a:t>
            </a:r>
            <a:r>
              <a:rPr lang="es-ES" dirty="0" smtClean="0">
                <a:solidFill>
                  <a:srgbClr val="FF0000"/>
                </a:solidFill>
              </a:rPr>
              <a:t>A PROPUESTA </a:t>
            </a:r>
            <a:r>
              <a:rPr lang="es-ES" dirty="0">
                <a:solidFill>
                  <a:srgbClr val="FF0000"/>
                </a:solidFill>
              </a:rPr>
              <a:t>DE </a:t>
            </a:r>
            <a:r>
              <a:rPr lang="es-ES" dirty="0" smtClean="0">
                <a:solidFill>
                  <a:srgbClr val="FF0000"/>
                </a:solidFill>
              </a:rPr>
              <a:t>LOS integrantes </a:t>
            </a:r>
            <a:r>
              <a:rPr lang="es-ES" dirty="0">
                <a:solidFill>
                  <a:srgbClr val="FF0000"/>
                </a:solidFill>
              </a:rPr>
              <a:t>de la Junta de Presidentes </a:t>
            </a:r>
            <a:r>
              <a:rPr lang="es-ES" dirty="0"/>
              <a:t>(ya que en junta de presidentes si hay una representación de la Red, por eso o son 15, o la representación) pero a mi juicio no debe de ser únicamente de dicha coordinación técnica ya que serían juez y parte aunado a que en número no existe una real representación de la Red</a:t>
            </a:r>
            <a:r>
              <a:rPr lang="es-ES" dirty="0" smtClean="0"/>
              <a:t>.</a:t>
            </a:r>
          </a:p>
          <a:p>
            <a:pPr marL="514350" indent="-514350">
              <a:buAutoNum type="arabicPeriod"/>
            </a:pPr>
            <a:r>
              <a:rPr lang="es-ES" dirty="0"/>
              <a:t>La redacción tiene implícito que la </a:t>
            </a:r>
            <a:r>
              <a:rPr lang="es-ES" dirty="0" smtClean="0"/>
              <a:t>modificación </a:t>
            </a:r>
            <a:r>
              <a:rPr lang="es-ES" dirty="0"/>
              <a:t>a los Lineamientos sólo podrá hacerse en Septiembre de cada año, lo cual </a:t>
            </a:r>
            <a:r>
              <a:rPr lang="es-ES" dirty="0">
                <a:solidFill>
                  <a:srgbClr val="FF0000"/>
                </a:solidFill>
              </a:rPr>
              <a:t>acota que puedan presentarse propuestas en otras fechas</a:t>
            </a:r>
            <a:r>
              <a:rPr lang="es-ES" dirty="0" smtClean="0"/>
              <a:t>.</a:t>
            </a:r>
            <a:endParaRPr lang="es-ES" dirty="0" smtClean="0"/>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691058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933364" cy="1143000"/>
          </a:xfrm>
        </p:spPr>
        <p:txBody>
          <a:bodyPr>
            <a:normAutofit/>
          </a:bodyPr>
          <a:lstStyle/>
          <a:p>
            <a:r>
              <a:rPr lang="es-MX" dirty="0" smtClean="0"/>
              <a:t>Lineamiento Séptimo</a:t>
            </a:r>
            <a:endParaRPr lang="es-MX" dirty="0"/>
          </a:p>
        </p:txBody>
      </p:sp>
      <p:sp>
        <p:nvSpPr>
          <p:cNvPr id="3" name="Marcador de contenido 2"/>
          <p:cNvSpPr>
            <a:spLocks noGrp="1"/>
          </p:cNvSpPr>
          <p:nvPr>
            <p:ph idx="1"/>
          </p:nvPr>
        </p:nvSpPr>
        <p:spPr>
          <a:xfrm>
            <a:off x="800100" y="1180815"/>
            <a:ext cx="11163300" cy="5908675"/>
          </a:xfrm>
        </p:spPr>
        <p:txBody>
          <a:bodyPr>
            <a:noAutofit/>
          </a:bodyPr>
          <a:lstStyle/>
          <a:p>
            <a:pPr marL="0" indent="0">
              <a:buNone/>
            </a:pPr>
            <a:r>
              <a:rPr lang="es-ES" sz="1800" dirty="0" smtClean="0"/>
              <a:t>SÉPTIMO</a:t>
            </a:r>
            <a:r>
              <a:rPr lang="es-ES" sz="1800" dirty="0"/>
              <a:t>. La Red Nacional contará con una Coordinación Técnica encargada de los temas estrictamente administrativos que atañen a la misma; tales como convocatoria a las reuniones, actualización de los directorios, así como a la suscripción, publicación, y seguimiento de los acuerdos y actividades de la Red</a:t>
            </a:r>
            <a:r>
              <a:rPr lang="es-ES" sz="1800" dirty="0" smtClean="0"/>
              <a:t>.</a:t>
            </a:r>
          </a:p>
          <a:p>
            <a:pPr marL="0" indent="0">
              <a:buNone/>
            </a:pPr>
            <a:r>
              <a:rPr lang="es-ES" sz="1800" dirty="0" smtClean="0"/>
              <a:t>DE </a:t>
            </a:r>
            <a:r>
              <a:rPr lang="es-ES" sz="1800" dirty="0"/>
              <a:t>NINGUNA MANERA ESTA </a:t>
            </a:r>
            <a:r>
              <a:rPr lang="es-ES" sz="1800" dirty="0">
                <a:solidFill>
                  <a:srgbClr val="FF0000"/>
                </a:solidFill>
              </a:rPr>
              <a:t>COORDINACIÓN TÉCNICA REPRESENTARÁ A LA RED, TODA VEZ QUE SOLO LA JUNTA DE PRESIDENTES TENDRÁ TAL </a:t>
            </a:r>
            <a:r>
              <a:rPr lang="es-ES" sz="1800" dirty="0" smtClean="0">
                <a:solidFill>
                  <a:srgbClr val="FF0000"/>
                </a:solidFill>
              </a:rPr>
              <a:t>PRERROGATIVA.DICHA </a:t>
            </a:r>
            <a:r>
              <a:rPr lang="es-ES" sz="1800" dirty="0">
                <a:solidFill>
                  <a:srgbClr val="FF0000"/>
                </a:solidFill>
              </a:rPr>
              <a:t>COORDINACIÓN ESTARÁ FORMADA POR TRES INTEGRANTES DE DISTINTOS CPC, QUE SERÁN VOTADOS POR LA ASAMBLEA</a:t>
            </a:r>
            <a:r>
              <a:rPr lang="es-ES" sz="1800" dirty="0"/>
              <a:t>.  ESTOS INTEGRANTES DEBERÁN SER MIEMBROS DE ALGÚN CPC QUE NO PRESIDAN SU CPC NI COMISIONES EN LA RED. DURARÁN EN SU ENCARGO UN AÑO, CON OPCIÓN A REELECCIÓN POR UN AÑO MÁS. EL PROCESO DE ELECCIÓN ESTARÁ A CARGO DE LA COORDINACIÓN TÉCNICA EN TURNO Y SERÁ COMO SIGUE: 1. LA COORDINACIÓN TÉCNICA EMITIRÁ UNA CONVOCATORIA QUE SE HARÁ LLEGAR A TODOS LOS INTEGRANTES DE LOS CPCS POR MEDIO DEL CORREO ELECTRÓNICO QUE FIGURA EN EL DIRECTORIO DE LA RED. 2. SE DARÁ UN PLAZO DE 5 DÍAS HÁBILES PARA LA PRESENTACIÓN ANTE LA COORDINACIÓN TÉCNICA DE LA DECISIÓN PERSONAL DE PARTICIPAR COMO CANDIDATO PARA ESTE PROPÓSITO. 3. MEDIANTE LOS MEDIOS ELECTRÓNICOS QUE DEN CERTEZA DEL PROCESO SE PEDIRÁ LA VOTACIÓN DE TODOS LOS INTEGRANTES DE LA RED. 4.PARA LA VALIDACIÓN DE LA VOTACIÓN SE REQUERIRÁ QUE AL MENOS PARTICIPE EL 50 % DE LOS INTEGRANTES DE LA RED Y QUE DOS TERCERAS PARTES DE ÉSTOS SE PRONUNCIEN A FAVOR DE UN CANDIDATO. 5. LA COORDINACIÓN TÉCNICA QUEDARÁ INTEGRADA POR LOS TRES CANDIDATOS QUE RECIBAN EL MAYOR NÚMERO DE VOTOS. 6. EN CASO DE NO LOGRARSE UNA VOTACIÓN SUFICIENTE EN EL PRIMER INTENTO, SE CONVOCARÁ A UNA SEGUNDA VUELTA EN UN TÉRMINO DE 5 DÍAS HÁBILES. INTEGRÁNDOSE LOS/LAS TRES ASPIRANTES MÁS VOTADOS. 7.	EL CANDIDATO QUE RECIBA EL MAYOR NÚMERO DE VOTOS SERÁ QUIEN REPRESENTE A LA COORDINACIÓN TÉCNICA PARA EFECTOS ESTRICTAMENTE INTERNOS POR LO QUE NUNCA PODRÁ OSTENTARSE COMO REPRESENTANTE DE LA RED. </a:t>
            </a:r>
            <a:endParaRPr lang="es-MX" sz="1800" dirty="0"/>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462864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958764" cy="1143000"/>
          </a:xfrm>
        </p:spPr>
        <p:txBody>
          <a:bodyPr>
            <a:normAutofit/>
          </a:bodyPr>
          <a:lstStyle/>
          <a:p>
            <a:r>
              <a:rPr lang="es-MX" dirty="0" smtClean="0"/>
              <a:t>Lineamiento Séptimo</a:t>
            </a:r>
            <a:endParaRPr lang="es-MX" dirty="0"/>
          </a:p>
        </p:txBody>
      </p:sp>
      <p:sp>
        <p:nvSpPr>
          <p:cNvPr id="3" name="Marcador de contenido 2"/>
          <p:cNvSpPr>
            <a:spLocks noGrp="1"/>
          </p:cNvSpPr>
          <p:nvPr>
            <p:ph idx="1"/>
          </p:nvPr>
        </p:nvSpPr>
        <p:spPr/>
        <p:txBody>
          <a:bodyPr>
            <a:normAutofit fontScale="62500" lnSpcReduction="20000"/>
          </a:bodyPr>
          <a:lstStyle/>
          <a:p>
            <a:pPr marL="0" indent="0">
              <a:buNone/>
            </a:pPr>
            <a:endParaRPr lang="es-MX" dirty="0" smtClean="0"/>
          </a:p>
          <a:p>
            <a:pPr marL="514350" indent="-514350">
              <a:buAutoNum type="arabicPeriod"/>
            </a:pPr>
            <a:r>
              <a:rPr lang="es-ES" dirty="0" smtClean="0"/>
              <a:t>En </a:t>
            </a:r>
            <a:r>
              <a:rPr lang="es-ES" dirty="0"/>
              <a:t>el mismo sentido, por las </a:t>
            </a:r>
            <a:r>
              <a:rPr lang="es-ES" dirty="0">
                <a:solidFill>
                  <a:srgbClr val="0070C0"/>
                </a:solidFill>
              </a:rPr>
              <a:t>facultades que faltan por adicionar </a:t>
            </a:r>
            <a:r>
              <a:rPr lang="es-ES" dirty="0"/>
              <a:t>en lo que se propone en la coordinación técnica. </a:t>
            </a:r>
            <a:endParaRPr lang="es-ES" dirty="0" smtClean="0"/>
          </a:p>
          <a:p>
            <a:pPr marL="514350" indent="-514350">
              <a:buAutoNum type="arabicPeriod"/>
            </a:pPr>
            <a:r>
              <a:rPr lang="es-ES" dirty="0">
                <a:solidFill>
                  <a:srgbClr val="0070C0"/>
                </a:solidFill>
              </a:rPr>
              <a:t>No considero necesario contar con una coordinación técnica</a:t>
            </a:r>
            <a:r>
              <a:rPr lang="es-ES" dirty="0"/>
              <a:t>, creo que de este modo se engrosaría más la estructura de la red burocratizando los procesos. Propongo que de la misma junta de presidentes alguien que figure como secretario y algún vocal pueda hacer estas </a:t>
            </a:r>
            <a:r>
              <a:rPr lang="es-ES" dirty="0" smtClean="0"/>
              <a:t>funciones</a:t>
            </a:r>
          </a:p>
          <a:p>
            <a:pPr marL="514350" indent="-514350">
              <a:buAutoNum type="arabicPeriod"/>
            </a:pPr>
            <a:r>
              <a:rPr lang="es-ES" dirty="0">
                <a:solidFill>
                  <a:srgbClr val="0070C0"/>
                </a:solidFill>
              </a:rPr>
              <a:t>La coordinación técnica debe de continuar</a:t>
            </a:r>
            <a:r>
              <a:rPr lang="es-ES" dirty="0"/>
              <a:t>, coincido en que tres CPC sean parte integrante de la coordinación </a:t>
            </a:r>
            <a:endParaRPr lang="es-ES" dirty="0" smtClean="0"/>
          </a:p>
          <a:p>
            <a:pPr marL="514350" indent="-514350">
              <a:buAutoNum type="arabicPeriod"/>
            </a:pPr>
            <a:r>
              <a:rPr lang="es-ES" dirty="0"/>
              <a:t>La propuesta no contempla que </a:t>
            </a:r>
            <a:r>
              <a:rPr lang="es-ES" dirty="0">
                <a:solidFill>
                  <a:srgbClr val="0070C0"/>
                </a:solidFill>
              </a:rPr>
              <a:t>procedería en caso de que no hubiera postulaciones </a:t>
            </a:r>
            <a:r>
              <a:rPr lang="es-ES" dirty="0"/>
              <a:t>o lo procedente en caso de </a:t>
            </a:r>
            <a:r>
              <a:rPr lang="es-ES" dirty="0">
                <a:solidFill>
                  <a:srgbClr val="0070C0"/>
                </a:solidFill>
              </a:rPr>
              <a:t>empate en la votación </a:t>
            </a:r>
            <a:r>
              <a:rPr lang="es-ES" dirty="0"/>
              <a:t>de alguna postulación. </a:t>
            </a:r>
            <a:endParaRPr lang="es-ES" dirty="0" smtClean="0"/>
          </a:p>
          <a:p>
            <a:pPr marL="514350" indent="-514350">
              <a:buAutoNum type="arabicPeriod"/>
            </a:pPr>
            <a:r>
              <a:rPr lang="es-ES" dirty="0"/>
              <a:t>En caso </a:t>
            </a:r>
            <a:r>
              <a:rPr lang="es-ES" dirty="0">
                <a:solidFill>
                  <a:srgbClr val="0070C0"/>
                </a:solidFill>
              </a:rPr>
              <a:t>de empate de votos</a:t>
            </a:r>
            <a:r>
              <a:rPr lang="es-ES" dirty="0"/>
              <a:t> ¿qué pasa con la representación de la coordinación técnica? ¿Qué pasa si no se alcanza en reiteradas ocasiones una </a:t>
            </a:r>
            <a:r>
              <a:rPr lang="es-ES" dirty="0">
                <a:solidFill>
                  <a:srgbClr val="0070C0"/>
                </a:solidFill>
              </a:rPr>
              <a:t>votación de 50% </a:t>
            </a:r>
            <a:r>
              <a:rPr lang="es-ES" dirty="0"/>
              <a:t>de los integrantes de la Red? Además deben de existir mecanismos para el caso de </a:t>
            </a:r>
            <a:r>
              <a:rPr lang="es-ES" dirty="0">
                <a:solidFill>
                  <a:srgbClr val="0070C0"/>
                </a:solidFill>
              </a:rPr>
              <a:t>renuncias o dimisiones</a:t>
            </a:r>
            <a:r>
              <a:rPr lang="es-ES" dirty="0"/>
              <a:t>, o en caso de que por alguna razón alguien tuviera que ser removido por ejemplo hechos de corrupción comprobados</a:t>
            </a:r>
            <a:r>
              <a:rPr lang="es-ES" dirty="0" smtClean="0"/>
              <a:t>.</a:t>
            </a:r>
          </a:p>
          <a:p>
            <a:pPr marL="514350" indent="-514350">
              <a:buAutoNum type="arabicPeriod"/>
            </a:pPr>
            <a:r>
              <a:rPr lang="es-ES" dirty="0"/>
              <a:t>Insisto </a:t>
            </a:r>
            <a:r>
              <a:rPr lang="es-ES" dirty="0">
                <a:solidFill>
                  <a:srgbClr val="0070C0"/>
                </a:solidFill>
              </a:rPr>
              <a:t>todos somos iguales </a:t>
            </a:r>
            <a:r>
              <a:rPr lang="es-ES" dirty="0"/>
              <a:t>en esta Red y creo que la participación de todos voluntaria será el éxito de la </a:t>
            </a:r>
            <a:r>
              <a:rPr lang="es-ES" dirty="0" smtClean="0"/>
              <a:t>misma</a:t>
            </a:r>
          </a:p>
          <a:p>
            <a:pPr marL="514350" indent="-514350">
              <a:buAutoNum type="arabicPeriod"/>
            </a:pPr>
            <a:r>
              <a:rPr lang="es-ES" dirty="0">
                <a:solidFill>
                  <a:srgbClr val="0070C0"/>
                </a:solidFill>
              </a:rPr>
              <a:t>5 me parece bien, no 3</a:t>
            </a:r>
            <a:r>
              <a:rPr lang="es-ES" dirty="0" smtClean="0"/>
              <a:t>.</a:t>
            </a:r>
            <a:endParaRPr lang="es-MX" dirty="0"/>
          </a:p>
          <a:p>
            <a:pPr marL="0" indent="0">
              <a:buNone/>
            </a:pPr>
            <a:endParaRPr lang="es-MX" dirty="0"/>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4294248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3636" y="293607"/>
            <a:ext cx="5501564" cy="1143000"/>
          </a:xfrm>
        </p:spPr>
        <p:txBody>
          <a:bodyPr>
            <a:normAutofit/>
          </a:bodyPr>
          <a:lstStyle/>
          <a:p>
            <a:r>
              <a:rPr lang="es-MX" dirty="0" smtClean="0"/>
              <a:t>Lineamiento Noveno</a:t>
            </a:r>
            <a:endParaRPr lang="es-MX" dirty="0"/>
          </a:p>
        </p:txBody>
      </p:sp>
      <p:sp>
        <p:nvSpPr>
          <p:cNvPr id="3" name="Marcador de contenido 2"/>
          <p:cNvSpPr>
            <a:spLocks noGrp="1"/>
          </p:cNvSpPr>
          <p:nvPr>
            <p:ph idx="1"/>
          </p:nvPr>
        </p:nvSpPr>
        <p:spPr/>
        <p:txBody>
          <a:bodyPr>
            <a:normAutofit fontScale="70000" lnSpcReduction="20000"/>
          </a:bodyPr>
          <a:lstStyle/>
          <a:p>
            <a:pPr marL="0" indent="0">
              <a:buNone/>
            </a:pPr>
            <a:r>
              <a:rPr lang="es-ES" sz="3800" dirty="0" smtClean="0"/>
              <a:t>NOVENO</a:t>
            </a:r>
            <a:r>
              <a:rPr lang="es-ES" sz="3800" dirty="0"/>
              <a:t>. La Junta de Presidentes de Comités de Participación Ciudadana será presidida por el Presidente del CPC del SNA y se integrará por</a:t>
            </a:r>
            <a:r>
              <a:rPr lang="es-ES" sz="3800" dirty="0" smtClean="0"/>
              <a:t>:</a:t>
            </a:r>
          </a:p>
          <a:p>
            <a:pPr marL="0" indent="0">
              <a:buNone/>
            </a:pPr>
            <a:r>
              <a:rPr lang="es-ES" sz="3800" dirty="0" smtClean="0"/>
              <a:t> </a:t>
            </a:r>
            <a:r>
              <a:rPr lang="es-ES" sz="3800" dirty="0"/>
              <a:t>I. Los Presidentes de los Comités de Participación Ciudadana en todo el país, </a:t>
            </a:r>
            <a:r>
              <a:rPr lang="es-ES" sz="3800" dirty="0">
                <a:solidFill>
                  <a:srgbClr val="FF0000"/>
                </a:solidFill>
              </a:rPr>
              <a:t>O EXTRAORDINARIAMENTE POR SU SUPLENTE, (LA O EL INTEGRANTE QUE HABRÍA DE SUCEDERLO AL FINAL DE SU GESTIÓN</a:t>
            </a:r>
            <a:r>
              <a:rPr lang="es-ES" sz="3800" dirty="0"/>
              <a:t>), quien deberá ser formalmente designado por la o el presidente en turno</a:t>
            </a:r>
            <a:r>
              <a:rPr lang="es-ES" sz="3800" dirty="0" smtClean="0"/>
              <a:t>;</a:t>
            </a:r>
          </a:p>
          <a:p>
            <a:pPr marL="0" indent="0">
              <a:buNone/>
            </a:pPr>
            <a:r>
              <a:rPr lang="es-ES" sz="3800" dirty="0" smtClean="0"/>
              <a:t>II</a:t>
            </a:r>
            <a:r>
              <a:rPr lang="es-ES" sz="3800" dirty="0"/>
              <a:t>. La Coordinación Técnica de la Red Nacional de Participación Ciudadana, que fungirá como Secretario de Acuerdos, y </a:t>
            </a:r>
            <a:endParaRPr lang="es-ES" sz="3800" dirty="0" smtClean="0"/>
          </a:p>
          <a:p>
            <a:pPr marL="0" indent="0">
              <a:buNone/>
            </a:pPr>
            <a:endParaRPr lang="es-ES" sz="3800" dirty="0"/>
          </a:p>
          <a:p>
            <a:pPr marL="0" indent="0">
              <a:buNone/>
            </a:pPr>
            <a:r>
              <a:rPr lang="es-ES" sz="3800" dirty="0" smtClean="0"/>
              <a:t>III</a:t>
            </a:r>
            <a:r>
              <a:rPr lang="es-ES" sz="3800" dirty="0"/>
              <a:t>. </a:t>
            </a:r>
            <a:r>
              <a:rPr lang="es-ES" sz="3800" dirty="0">
                <a:solidFill>
                  <a:srgbClr val="FF0000"/>
                </a:solidFill>
              </a:rPr>
              <a:t>SERÁN INVITADOS LAS Y LOS INTEGRANTES QUE ASUMIRÁN LA PRESIDENCIA DE SU CPC EN EL PRÓXIMO PERIODO.  ÉSTOS SÓLO PODRÁN PARTICIPAR CON VOZ</a:t>
            </a:r>
            <a:r>
              <a:rPr lang="es-ES" sz="3800" dirty="0"/>
              <a:t>. </a:t>
            </a:r>
            <a:r>
              <a:rPr lang="es-MX" dirty="0" smtClean="0"/>
              <a:t>								</a:t>
            </a:r>
            <a:endParaRPr lang="es-MX" dirty="0"/>
          </a:p>
        </p:txBody>
      </p:sp>
      <p:pic>
        <p:nvPicPr>
          <p:cNvPr id="5"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4238296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08600" y="469900"/>
            <a:ext cx="6045200" cy="1220788"/>
          </a:xfrm>
        </p:spPr>
        <p:txBody>
          <a:bodyPr/>
          <a:lstStyle/>
          <a:p>
            <a:r>
              <a:rPr lang="es-MX" dirty="0"/>
              <a:t>Lineamiento </a:t>
            </a:r>
            <a:r>
              <a:rPr lang="es-MX" dirty="0" smtClean="0"/>
              <a:t>Noveno</a:t>
            </a:r>
            <a:endParaRPr lang="es-MX" dirty="0"/>
          </a:p>
        </p:txBody>
      </p:sp>
      <p:sp>
        <p:nvSpPr>
          <p:cNvPr id="3" name="Marcador de contenido 2"/>
          <p:cNvSpPr>
            <a:spLocks noGrp="1"/>
          </p:cNvSpPr>
          <p:nvPr>
            <p:ph idx="1"/>
          </p:nvPr>
        </p:nvSpPr>
        <p:spPr/>
        <p:txBody>
          <a:bodyPr>
            <a:normAutofit fontScale="92500" lnSpcReduction="20000"/>
          </a:bodyPr>
          <a:lstStyle/>
          <a:p>
            <a:pPr marL="514350" indent="-514350">
              <a:buAutoNum type="arabicPeriod"/>
            </a:pPr>
            <a:r>
              <a:rPr lang="es-ES" dirty="0" smtClean="0"/>
              <a:t>Considero </a:t>
            </a:r>
            <a:r>
              <a:rPr lang="es-ES" dirty="0"/>
              <a:t>que a la junta de presidentes deben asistir c</a:t>
            </a:r>
            <a:r>
              <a:rPr lang="es-ES" dirty="0">
                <a:solidFill>
                  <a:schemeClr val="accent1"/>
                </a:solidFill>
              </a:rPr>
              <a:t>on voz pero sin voto los segundos integrantes </a:t>
            </a:r>
            <a:r>
              <a:rPr lang="es-ES" dirty="0"/>
              <a:t>con la finalidad de que se de seguimiento correctamente al trabajo de la RED y </a:t>
            </a:r>
            <a:r>
              <a:rPr lang="es-ES" dirty="0" smtClean="0"/>
              <a:t>haya </a:t>
            </a:r>
            <a:r>
              <a:rPr lang="es-ES" dirty="0"/>
              <a:t>una </a:t>
            </a:r>
            <a:r>
              <a:rPr lang="es-ES" dirty="0" smtClean="0"/>
              <a:t>sucesión</a:t>
            </a:r>
          </a:p>
          <a:p>
            <a:pPr marL="514350" indent="-514350">
              <a:buAutoNum type="arabicPeriod"/>
            </a:pPr>
            <a:r>
              <a:rPr lang="es-ES" dirty="0"/>
              <a:t>Para el caso del "suplente" entiendo y concuerdo que debería de ser el siguiente en la sucesión, pero es una realidad que hay CPC dónde la comunicación y la relación no son buenas o el caso en el que el siguiente en la sucesión no pueda asistir. Propongo entonces que sea la redacción: para </a:t>
            </a:r>
            <a:r>
              <a:rPr lang="es-ES" dirty="0">
                <a:solidFill>
                  <a:schemeClr val="accent1"/>
                </a:solidFill>
              </a:rPr>
              <a:t>elegir al representante privilegiando al siguiente en la sucesión o la persona designada por el colegiado CPC</a:t>
            </a:r>
            <a:r>
              <a:rPr lang="es-ES" dirty="0" smtClean="0"/>
              <a:t>.</a:t>
            </a:r>
          </a:p>
          <a:p>
            <a:pPr marL="514350" indent="-514350">
              <a:buAutoNum type="arabicPeriod"/>
            </a:pPr>
            <a:r>
              <a:rPr lang="es-ES" dirty="0"/>
              <a:t>La voz y voto de todos es importante pero si se debe poner limites que sean el que actúa como Presidente y el segundo en turno con voz y </a:t>
            </a:r>
            <a:r>
              <a:rPr lang="es-ES" dirty="0" smtClean="0"/>
              <a:t>voto</a:t>
            </a:r>
          </a:p>
          <a:p>
            <a:pPr marL="514350" indent="-514350">
              <a:buAutoNum type="arabicPeriod"/>
            </a:pPr>
            <a:r>
              <a:rPr lang="es-ES" dirty="0"/>
              <a:t>Siendo que todos somos pares, </a:t>
            </a:r>
            <a:r>
              <a:rPr lang="es-ES" dirty="0">
                <a:solidFill>
                  <a:schemeClr val="accent1"/>
                </a:solidFill>
              </a:rPr>
              <a:t>la presidencia puede ser ocupada por cualquier presidente o presidenta de cualquier CPC</a:t>
            </a:r>
            <a:endParaRPr lang="es-MX" dirty="0">
              <a:solidFill>
                <a:schemeClr val="accent1"/>
              </a:solidFill>
            </a:endParaRPr>
          </a:p>
        </p:txBody>
      </p:sp>
      <p:sp>
        <p:nvSpPr>
          <p:cNvPr id="4" name="Marcador de número de diapositiva 3"/>
          <p:cNvSpPr>
            <a:spLocks noGrp="1"/>
          </p:cNvSpPr>
          <p:nvPr>
            <p:ph type="sldNum" sz="quarter" idx="12"/>
          </p:nvPr>
        </p:nvSpPr>
        <p:spPr/>
        <p:txBody>
          <a:bodyPr/>
          <a:lstStyle/>
          <a:p>
            <a:fld id="{C35DE3D7-4F50-4B26-8BEE-E30A900DD198}" type="slidenum">
              <a:rPr lang="es-MX" smtClean="0"/>
              <a:t>15</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800097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93426" y="596900"/>
            <a:ext cx="7260373" cy="1093788"/>
          </a:xfrm>
        </p:spPr>
        <p:txBody>
          <a:bodyPr/>
          <a:lstStyle/>
          <a:p>
            <a:r>
              <a:rPr lang="es-MX" dirty="0" smtClean="0"/>
              <a:t>Lineamiento Décimo Octavo</a:t>
            </a:r>
            <a:endParaRPr lang="es-MX" dirty="0"/>
          </a:p>
        </p:txBody>
      </p:sp>
      <p:sp>
        <p:nvSpPr>
          <p:cNvPr id="3" name="Marcador de contenido 2"/>
          <p:cNvSpPr>
            <a:spLocks noGrp="1"/>
          </p:cNvSpPr>
          <p:nvPr>
            <p:ph idx="1"/>
          </p:nvPr>
        </p:nvSpPr>
        <p:spPr/>
        <p:txBody>
          <a:bodyPr/>
          <a:lstStyle/>
          <a:p>
            <a:r>
              <a:rPr lang="es-ES" dirty="0"/>
              <a:t>DÉCIMO OCTAVO. El propósito de las Comisiones se encuentra claramente definido en el lineamiento décimo séptimo, por lo que ninguna Comisión podrá pretender ostentar la representación de la Red y por lo tanto no puede emitir opiniones, realizar gestiones en su nombre, </a:t>
            </a:r>
            <a:r>
              <a:rPr lang="es-ES" dirty="0">
                <a:solidFill>
                  <a:srgbClr val="FF0000"/>
                </a:solidFill>
              </a:rPr>
              <a:t>NI USAR EL LOGO DE LA RED SIN LA DEBIDA AUTORIZACIÓN DE LA MISMA.</a:t>
            </a:r>
            <a:endParaRPr lang="es-MX" dirty="0">
              <a:solidFill>
                <a:srgbClr val="FF0000"/>
              </a:solidFill>
            </a:endParaRPr>
          </a:p>
        </p:txBody>
      </p:sp>
      <p:sp>
        <p:nvSpPr>
          <p:cNvPr id="4" name="Marcador de número de diapositiva 3"/>
          <p:cNvSpPr>
            <a:spLocks noGrp="1"/>
          </p:cNvSpPr>
          <p:nvPr>
            <p:ph type="sldNum" sz="quarter" idx="12"/>
          </p:nvPr>
        </p:nvSpPr>
        <p:spPr/>
        <p:txBody>
          <a:bodyPr/>
          <a:lstStyle/>
          <a:p>
            <a:fld id="{C35DE3D7-4F50-4B26-8BEE-E30A900DD198}" type="slidenum">
              <a:rPr lang="es-MX" smtClean="0"/>
              <a:t>16</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4081926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lstStyle/>
          <a:p>
            <a:r>
              <a:rPr lang="es-MX" dirty="0"/>
              <a:t>Lineamiento Décimo </a:t>
            </a:r>
            <a:r>
              <a:rPr lang="es-MX" dirty="0" smtClean="0"/>
              <a:t>Octavo</a:t>
            </a:r>
            <a:endParaRPr lang="es-MX" dirty="0"/>
          </a:p>
        </p:txBody>
      </p:sp>
      <p:sp>
        <p:nvSpPr>
          <p:cNvPr id="3" name="Marcador de contenido 2"/>
          <p:cNvSpPr>
            <a:spLocks noGrp="1"/>
          </p:cNvSpPr>
          <p:nvPr>
            <p:ph idx="1"/>
          </p:nvPr>
        </p:nvSpPr>
        <p:spPr>
          <a:xfrm>
            <a:off x="838200" y="1495138"/>
            <a:ext cx="10515600" cy="4861211"/>
          </a:xfrm>
        </p:spPr>
        <p:txBody>
          <a:bodyPr>
            <a:noAutofit/>
          </a:bodyPr>
          <a:lstStyle/>
          <a:p>
            <a:pPr marL="514350" indent="-514350">
              <a:buAutoNum type="arabicPeriod"/>
            </a:pPr>
            <a:r>
              <a:rPr lang="es-ES" sz="1600" dirty="0" smtClean="0"/>
              <a:t>Considero </a:t>
            </a:r>
            <a:r>
              <a:rPr lang="es-ES" sz="1600" dirty="0"/>
              <a:t>que el logo de la red pero en temas de Comisiones </a:t>
            </a:r>
            <a:r>
              <a:rPr lang="es-ES" sz="1600" dirty="0">
                <a:solidFill>
                  <a:schemeClr val="accent1"/>
                </a:solidFill>
              </a:rPr>
              <a:t>si debería de utilizarse cuando es un tema de Comisión</a:t>
            </a:r>
            <a:r>
              <a:rPr lang="es-ES" sz="1600" dirty="0"/>
              <a:t>, sino de que sirve ser una Comisión de la Red sin usar el distintivo... lo que no debe de usarse es la representación como </a:t>
            </a:r>
            <a:r>
              <a:rPr lang="es-ES" sz="1600" dirty="0" smtClean="0"/>
              <a:t>tal </a:t>
            </a:r>
            <a:r>
              <a:rPr lang="es-ES" sz="1600" dirty="0"/>
              <a:t>de una postura de la Red pero para un tema de trabajos, </a:t>
            </a:r>
            <a:r>
              <a:rPr lang="es-ES" sz="1600" dirty="0" err="1"/>
              <a:t>webinars</a:t>
            </a:r>
            <a:r>
              <a:rPr lang="es-ES" sz="1600" dirty="0"/>
              <a:t>, cursos, ponencias y demás no debería ser limitativo usarlo</a:t>
            </a:r>
            <a:r>
              <a:rPr lang="es-ES" sz="1600" dirty="0" smtClean="0"/>
              <a:t>.</a:t>
            </a:r>
          </a:p>
          <a:p>
            <a:pPr marL="514350" indent="-514350">
              <a:buAutoNum type="arabicPeriod"/>
            </a:pPr>
            <a:r>
              <a:rPr lang="es-ES" sz="1600" dirty="0"/>
              <a:t>No </a:t>
            </a:r>
            <a:r>
              <a:rPr lang="es-ES" sz="1600" dirty="0" smtClean="0"/>
              <a:t>se </a:t>
            </a:r>
            <a:r>
              <a:rPr lang="es-ES" sz="1600" dirty="0"/>
              <a:t>precisa el </a:t>
            </a:r>
            <a:r>
              <a:rPr lang="es-ES" sz="1600" dirty="0">
                <a:solidFill>
                  <a:schemeClr val="accent1"/>
                </a:solidFill>
              </a:rPr>
              <a:t>mecanismo para obtener la autorización para el uso del logo</a:t>
            </a:r>
            <a:r>
              <a:rPr lang="es-ES" sz="1600" dirty="0"/>
              <a:t>. </a:t>
            </a:r>
            <a:endParaRPr lang="es-ES" sz="1600" dirty="0" smtClean="0"/>
          </a:p>
          <a:p>
            <a:pPr marL="514350" indent="-514350">
              <a:buAutoNum type="arabicPeriod"/>
            </a:pPr>
            <a:r>
              <a:rPr lang="es-ES" sz="1600" dirty="0"/>
              <a:t>Me parece que lo descrito aquí sobre el </a:t>
            </a:r>
            <a:r>
              <a:rPr lang="es-ES" sz="1600" dirty="0">
                <a:solidFill>
                  <a:schemeClr val="accent1"/>
                </a:solidFill>
              </a:rPr>
              <a:t>uso del </a:t>
            </a:r>
            <a:r>
              <a:rPr lang="es-ES" sz="1600" dirty="0" smtClean="0">
                <a:solidFill>
                  <a:schemeClr val="accent1"/>
                </a:solidFill>
              </a:rPr>
              <a:t>logo </a:t>
            </a:r>
            <a:r>
              <a:rPr lang="es-ES" sz="1600" dirty="0">
                <a:solidFill>
                  <a:schemeClr val="accent1"/>
                </a:solidFill>
              </a:rPr>
              <a:t>es burocrático y poco eficiente</a:t>
            </a:r>
            <a:r>
              <a:rPr lang="es-ES" sz="1600" dirty="0"/>
              <a:t>. Como en las organizaciones me parece que lo mejor </a:t>
            </a:r>
            <a:r>
              <a:rPr lang="es-ES" sz="1600" dirty="0">
                <a:solidFill>
                  <a:schemeClr val="accent1"/>
                </a:solidFill>
              </a:rPr>
              <a:t>es escribir reglas de uso de la imagen de la red, no sólo del logo</a:t>
            </a:r>
            <a:r>
              <a:rPr lang="es-ES" sz="1600" dirty="0"/>
              <a:t>, que sean claras para que no sea una cuestión discrecional. De todos modos </a:t>
            </a:r>
            <a:r>
              <a:rPr lang="es-ES" sz="1600" dirty="0" smtClean="0"/>
              <a:t>habría </a:t>
            </a:r>
            <a:r>
              <a:rPr lang="es-ES" sz="1600" dirty="0"/>
              <a:t>que unificar criterios para que los integrantes de la Red o la coordinación técnica puedan tener pautas para decidir sobre su uso</a:t>
            </a:r>
            <a:r>
              <a:rPr lang="es-ES" sz="1600" dirty="0" smtClean="0"/>
              <a:t>.</a:t>
            </a:r>
          </a:p>
          <a:p>
            <a:pPr marL="514350" indent="-514350">
              <a:buAutoNum type="arabicPeriod"/>
            </a:pPr>
            <a:r>
              <a:rPr lang="es-ES" sz="1600" dirty="0"/>
              <a:t> El propósito de las Comisiones se encuentra claramente definido en el lineamiento décimo séptimo, por lo que </a:t>
            </a:r>
            <a:r>
              <a:rPr lang="es-ES" sz="1600" dirty="0">
                <a:solidFill>
                  <a:schemeClr val="accent1"/>
                </a:solidFill>
              </a:rPr>
              <a:t>ninguna Comisión podrá pretender ostentar la representación de la Red </a:t>
            </a:r>
            <a:r>
              <a:rPr lang="es-ES" sz="1600" dirty="0"/>
              <a:t>y por lo tanto no puede emitir opiniones, realizar gestiones en su nombre, (SE SUGIERE PROPONER DE MANERA CLARA EL </a:t>
            </a:r>
            <a:r>
              <a:rPr lang="es-ES" sz="1600" dirty="0">
                <a:solidFill>
                  <a:schemeClr val="accent1"/>
                </a:solidFill>
              </a:rPr>
              <a:t>PROCEDIMIENTO DE AUTORIZACIÓN PARA EL USO DEL LOGO EN LUGAR DE PROHIBIR SU USO</a:t>
            </a:r>
            <a:r>
              <a:rPr lang="es-ES" sz="1600" dirty="0" smtClean="0"/>
              <a:t>)</a:t>
            </a:r>
          </a:p>
          <a:p>
            <a:pPr marL="514350" indent="-514350">
              <a:buAutoNum type="arabicPeriod"/>
            </a:pPr>
            <a:r>
              <a:rPr lang="es-ES" sz="1600" dirty="0"/>
              <a:t>Más que pedir o esperar una autorización, debe existir un conjunto de lineamientos o </a:t>
            </a:r>
            <a:r>
              <a:rPr lang="es-ES" sz="1600" dirty="0">
                <a:solidFill>
                  <a:schemeClr val="accent1"/>
                </a:solidFill>
              </a:rPr>
              <a:t>reglas para evitar la discrecionalidad o abuso en la utilización del logo</a:t>
            </a:r>
            <a:r>
              <a:rPr lang="es-ES" sz="1600" dirty="0" smtClean="0">
                <a:solidFill>
                  <a:schemeClr val="accent1"/>
                </a:solidFill>
              </a:rPr>
              <a:t>.</a:t>
            </a:r>
          </a:p>
          <a:p>
            <a:pPr marL="514350" indent="-514350">
              <a:buAutoNum type="arabicPeriod"/>
            </a:pPr>
            <a:r>
              <a:rPr lang="es-ES" sz="1600" dirty="0"/>
              <a:t>En realidad que </a:t>
            </a:r>
            <a:r>
              <a:rPr lang="es-ES" sz="1600" dirty="0">
                <a:solidFill>
                  <a:schemeClr val="accent1"/>
                </a:solidFill>
              </a:rPr>
              <a:t>personalidad jurídica tiene la Red para limitar todas estas </a:t>
            </a:r>
            <a:r>
              <a:rPr lang="es-ES" sz="1600" dirty="0" smtClean="0">
                <a:solidFill>
                  <a:schemeClr val="accent1"/>
                </a:solidFill>
              </a:rPr>
              <a:t>acciones</a:t>
            </a:r>
          </a:p>
          <a:p>
            <a:pPr marL="514350" indent="-514350">
              <a:buAutoNum type="arabicPeriod"/>
            </a:pPr>
            <a:r>
              <a:rPr lang="es-ES" sz="1600" dirty="0"/>
              <a:t>El </a:t>
            </a:r>
            <a:r>
              <a:rPr lang="es-ES" sz="1600" dirty="0">
                <a:solidFill>
                  <a:schemeClr val="accent1"/>
                </a:solidFill>
              </a:rPr>
              <a:t>uso de logo debe ser permitido a las comisiones siempre y cuando no se usen para actividades ajenas</a:t>
            </a:r>
            <a:r>
              <a:rPr lang="es-ES" sz="1600" dirty="0"/>
              <a:t>, las comisiones deben tener actuación libre dentro de su campo de acción. Seria muy burocrático que para todo se pida permiso</a:t>
            </a:r>
            <a:r>
              <a:rPr lang="es-ES" sz="1600" dirty="0" smtClean="0"/>
              <a:t>.</a:t>
            </a:r>
            <a:endParaRPr lang="es-MX" sz="1600"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17</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7990557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normAutofit/>
          </a:bodyPr>
          <a:lstStyle/>
          <a:p>
            <a:r>
              <a:rPr lang="es-MX" dirty="0"/>
              <a:t>Lineamiento </a:t>
            </a:r>
            <a:r>
              <a:rPr lang="es-MX" dirty="0" smtClean="0"/>
              <a:t>Vigésimo Primero</a:t>
            </a:r>
            <a:endParaRPr lang="es-MX" dirty="0"/>
          </a:p>
        </p:txBody>
      </p:sp>
      <p:sp>
        <p:nvSpPr>
          <p:cNvPr id="3" name="Marcador de contenido 2"/>
          <p:cNvSpPr>
            <a:spLocks noGrp="1"/>
          </p:cNvSpPr>
          <p:nvPr>
            <p:ph idx="1"/>
          </p:nvPr>
        </p:nvSpPr>
        <p:spPr/>
        <p:txBody>
          <a:bodyPr>
            <a:normAutofit/>
          </a:bodyPr>
          <a:lstStyle/>
          <a:p>
            <a:pPr marL="0" indent="0">
              <a:buNone/>
            </a:pPr>
            <a:r>
              <a:rPr lang="es-ES" dirty="0"/>
              <a:t>VIGÉSIMO PRIMERO. Las Comisiones Ordinarias que al momento de publicación de estos lineamientos componen la Red son las siguientes: 1.Comunicación. 2. Educación 3.Gobierno Abierto 4.Indicadores, Metodologías y Mapas de Riesgo 5.Integración de los Municipios 6</a:t>
            </a:r>
            <a:r>
              <a:rPr lang="es-ES" dirty="0">
                <a:solidFill>
                  <a:srgbClr val="FF0000"/>
                </a:solidFill>
              </a:rPr>
              <a:t>.JURÍDICA </a:t>
            </a:r>
            <a:r>
              <a:rPr lang="es-ES" dirty="0"/>
              <a:t>7.Política Nacional Anticorrupción 8. Prevención y denuncia de Faltas Administrativas y Hechos de Corrupción 9.Vinculación con Sociedad Civil, Academia y Grupos Ciudadanos</a:t>
            </a:r>
            <a:endParaRPr lang="es-MX"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18</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3785204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lstStyle/>
          <a:p>
            <a:r>
              <a:rPr lang="es-MX" dirty="0"/>
              <a:t>Lineamiento Vigésimo Primero</a:t>
            </a:r>
          </a:p>
        </p:txBody>
      </p:sp>
      <p:sp>
        <p:nvSpPr>
          <p:cNvPr id="3" name="Marcador de contenido 2"/>
          <p:cNvSpPr>
            <a:spLocks noGrp="1"/>
          </p:cNvSpPr>
          <p:nvPr>
            <p:ph idx="1"/>
          </p:nvPr>
        </p:nvSpPr>
        <p:spPr/>
        <p:txBody>
          <a:bodyPr>
            <a:normAutofit/>
          </a:bodyPr>
          <a:lstStyle/>
          <a:p>
            <a:pPr marL="514350" indent="-514350">
              <a:buAutoNum type="arabicPeriod"/>
            </a:pPr>
            <a:r>
              <a:rPr lang="es-ES" dirty="0" smtClean="0"/>
              <a:t>Considero </a:t>
            </a:r>
            <a:r>
              <a:rPr lang="es-ES" dirty="0"/>
              <a:t>que las comisiones que </a:t>
            </a:r>
            <a:r>
              <a:rPr lang="es-ES" dirty="0">
                <a:solidFill>
                  <a:schemeClr val="accent1"/>
                </a:solidFill>
              </a:rPr>
              <a:t>no tengan integrantes y no den resultados desaparezcan como lo es la de denuncia y la de </a:t>
            </a:r>
            <a:r>
              <a:rPr lang="es-ES" dirty="0" smtClean="0">
                <a:solidFill>
                  <a:schemeClr val="accent1"/>
                </a:solidFill>
              </a:rPr>
              <a:t>política nacional anticorrupción</a:t>
            </a:r>
          </a:p>
        </p:txBody>
      </p:sp>
      <p:sp>
        <p:nvSpPr>
          <p:cNvPr id="4" name="Marcador de número de diapositiva 3"/>
          <p:cNvSpPr>
            <a:spLocks noGrp="1"/>
          </p:cNvSpPr>
          <p:nvPr>
            <p:ph type="sldNum" sz="quarter" idx="12"/>
          </p:nvPr>
        </p:nvSpPr>
        <p:spPr/>
        <p:txBody>
          <a:bodyPr/>
          <a:lstStyle/>
          <a:p>
            <a:fld id="{C35DE3D7-4F50-4B26-8BEE-E30A900DD198}" type="slidenum">
              <a:rPr lang="es-MX" smtClean="0"/>
              <a:t>19</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65779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lstStyle/>
          <a:p>
            <a:r>
              <a:rPr lang="es-MX" dirty="0"/>
              <a:t>Lineamiento </a:t>
            </a:r>
            <a:r>
              <a:rPr lang="es-MX" dirty="0" smtClean="0"/>
              <a:t>Transitorio</a:t>
            </a:r>
            <a:endParaRPr lang="es-MX" dirty="0"/>
          </a:p>
        </p:txBody>
      </p:sp>
      <p:sp>
        <p:nvSpPr>
          <p:cNvPr id="3" name="Marcador de contenido 2"/>
          <p:cNvSpPr>
            <a:spLocks noGrp="1"/>
          </p:cNvSpPr>
          <p:nvPr>
            <p:ph idx="1"/>
          </p:nvPr>
        </p:nvSpPr>
        <p:spPr/>
        <p:txBody>
          <a:bodyPr>
            <a:normAutofit/>
          </a:bodyPr>
          <a:lstStyle/>
          <a:p>
            <a:pPr marL="0" indent="0">
              <a:buNone/>
            </a:pPr>
            <a:r>
              <a:rPr lang="es-ES" dirty="0"/>
              <a:t>Lineamientos Transitorios. EN TANTO NO QUEDE ELECTA LA NUEVA </a:t>
            </a:r>
            <a:r>
              <a:rPr lang="es-ES" dirty="0">
                <a:solidFill>
                  <a:srgbClr val="FF0000"/>
                </a:solidFill>
              </a:rPr>
              <a:t>COORDINACIÓN TÉCNICA, LA ANTERIOR SEGUIRÁ A CARGO </a:t>
            </a:r>
            <a:r>
              <a:rPr lang="es-ES" dirty="0"/>
              <a:t>DE LAS ENCOMIENDAS QUE DICTAN LOS PRESENTES LINEAMIENTOS PARA ESTA INSTANCIA.</a:t>
            </a:r>
            <a:endParaRPr lang="es-MX"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20</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2917078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lstStyle/>
          <a:p>
            <a:r>
              <a:rPr lang="es-MX" dirty="0"/>
              <a:t>Lineamiento </a:t>
            </a:r>
            <a:r>
              <a:rPr lang="es-MX" dirty="0" smtClean="0"/>
              <a:t>Transitorio</a:t>
            </a:r>
            <a:endParaRPr lang="es-MX" dirty="0"/>
          </a:p>
        </p:txBody>
      </p:sp>
      <p:sp>
        <p:nvSpPr>
          <p:cNvPr id="3" name="Marcador de contenido 2"/>
          <p:cNvSpPr>
            <a:spLocks noGrp="1"/>
          </p:cNvSpPr>
          <p:nvPr>
            <p:ph idx="1"/>
          </p:nvPr>
        </p:nvSpPr>
        <p:spPr/>
        <p:txBody>
          <a:bodyPr>
            <a:normAutofit/>
          </a:bodyPr>
          <a:lstStyle/>
          <a:p>
            <a:pPr marL="514350" indent="-514350">
              <a:buAutoNum type="arabicPeriod"/>
            </a:pPr>
            <a:r>
              <a:rPr lang="es-ES" dirty="0" smtClean="0"/>
              <a:t>Que </a:t>
            </a:r>
            <a:r>
              <a:rPr lang="es-ES" dirty="0"/>
              <a:t>las funciones de esta coordinación </a:t>
            </a:r>
            <a:r>
              <a:rPr lang="es-ES" dirty="0">
                <a:solidFill>
                  <a:srgbClr val="0070C0"/>
                </a:solidFill>
              </a:rPr>
              <a:t>las realice la junta de </a:t>
            </a:r>
            <a:r>
              <a:rPr lang="es-ES" dirty="0" smtClean="0">
                <a:solidFill>
                  <a:srgbClr val="0070C0"/>
                </a:solidFill>
              </a:rPr>
              <a:t>presidentes</a:t>
            </a:r>
          </a:p>
          <a:p>
            <a:pPr marL="514350" indent="-514350">
              <a:buAutoNum type="arabicPeriod"/>
            </a:pPr>
            <a:endParaRPr lang="es-ES" dirty="0" smtClean="0"/>
          </a:p>
          <a:p>
            <a:pPr marL="0" indent="0">
              <a:buNone/>
            </a:pPr>
            <a:endParaRPr lang="es-ES" dirty="0" smtClean="0"/>
          </a:p>
          <a:p>
            <a:pPr marL="0" indent="0">
              <a:buNone/>
            </a:pPr>
            <a:endParaRPr lang="es-MX"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21</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2706616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normAutofit/>
          </a:bodyPr>
          <a:lstStyle/>
          <a:p>
            <a:r>
              <a:rPr lang="es-ES" dirty="0"/>
              <a:t>P</a:t>
            </a:r>
            <a:r>
              <a:rPr lang="es-ES" dirty="0" smtClean="0"/>
              <a:t>ropuesta </a:t>
            </a:r>
            <a:r>
              <a:rPr lang="es-ES" dirty="0"/>
              <a:t>de </a:t>
            </a:r>
            <a:r>
              <a:rPr lang="es-ES" dirty="0" smtClean="0"/>
              <a:t>reforma (1)</a:t>
            </a:r>
            <a:endParaRPr lang="es-MX" dirty="0"/>
          </a:p>
        </p:txBody>
      </p:sp>
      <p:sp>
        <p:nvSpPr>
          <p:cNvPr id="3" name="Marcador de contenido 2"/>
          <p:cNvSpPr>
            <a:spLocks noGrp="1"/>
          </p:cNvSpPr>
          <p:nvPr>
            <p:ph idx="1"/>
          </p:nvPr>
        </p:nvSpPr>
        <p:spPr/>
        <p:txBody>
          <a:bodyPr>
            <a:normAutofit/>
          </a:bodyPr>
          <a:lstStyle/>
          <a:p>
            <a:pPr marL="0" indent="0">
              <a:buNone/>
            </a:pPr>
            <a:r>
              <a:rPr lang="es-ES" dirty="0" smtClean="0"/>
              <a:t>1. Sea </a:t>
            </a:r>
            <a:r>
              <a:rPr lang="es-ES" dirty="0">
                <a:solidFill>
                  <a:srgbClr val="0070C0"/>
                </a:solidFill>
              </a:rPr>
              <a:t>obligatorio de las o los presidentes informar sobre las reuniones </a:t>
            </a:r>
            <a:r>
              <a:rPr lang="es-ES" dirty="0"/>
              <a:t>o juntas de presidentes a los integrantes de los </a:t>
            </a:r>
            <a:r>
              <a:rPr lang="es-ES" dirty="0" err="1"/>
              <a:t>cpc</a:t>
            </a:r>
            <a:r>
              <a:rPr lang="es-ES" dirty="0"/>
              <a:t> de los estados., sus resultados, sus acuerdos.</a:t>
            </a:r>
          </a:p>
          <a:p>
            <a:pPr marL="0" indent="0">
              <a:buNone/>
            </a:pPr>
            <a:r>
              <a:rPr lang="es-ES" dirty="0" smtClean="0"/>
              <a:t>2. Cuando </a:t>
            </a:r>
            <a:r>
              <a:rPr lang="es-ES" dirty="0"/>
              <a:t>se solicite un voto o posicionamiento por cualquier tema sea urgente o no el documento que se haga la consulta debe llevar </a:t>
            </a:r>
            <a:r>
              <a:rPr lang="es-ES" dirty="0">
                <a:solidFill>
                  <a:srgbClr val="0070C0"/>
                </a:solidFill>
              </a:rPr>
              <a:t>la firma del responsable o de los miembros de la coordinación técnica;</a:t>
            </a:r>
            <a:r>
              <a:rPr lang="es-ES" dirty="0"/>
              <a:t> ya que en muchos de los casos se emiten o soliciten pronunciamientos sobre alguna reforma o fijar una postura sin que lleve quien firma tal o cual consideración. </a:t>
            </a:r>
            <a:endParaRPr lang="es-ES" dirty="0" smtClean="0"/>
          </a:p>
          <a:p>
            <a:pPr marL="0" indent="0">
              <a:buNone/>
            </a:pPr>
            <a:endParaRPr lang="es-MX"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22</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4580435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normAutofit/>
          </a:bodyPr>
          <a:lstStyle/>
          <a:p>
            <a:r>
              <a:rPr lang="es-ES" dirty="0"/>
              <a:t>P</a:t>
            </a:r>
            <a:r>
              <a:rPr lang="es-ES" dirty="0" smtClean="0"/>
              <a:t>ropuesta </a:t>
            </a:r>
            <a:r>
              <a:rPr lang="es-ES" dirty="0"/>
              <a:t>de </a:t>
            </a:r>
            <a:r>
              <a:rPr lang="es-ES" dirty="0" smtClean="0"/>
              <a:t>reforma (2)</a:t>
            </a:r>
            <a:endParaRPr lang="es-MX" dirty="0"/>
          </a:p>
        </p:txBody>
      </p:sp>
      <p:sp>
        <p:nvSpPr>
          <p:cNvPr id="3" name="Marcador de contenido 2"/>
          <p:cNvSpPr>
            <a:spLocks noGrp="1"/>
          </p:cNvSpPr>
          <p:nvPr>
            <p:ph idx="1"/>
          </p:nvPr>
        </p:nvSpPr>
        <p:spPr/>
        <p:txBody>
          <a:bodyPr>
            <a:normAutofit/>
          </a:bodyPr>
          <a:lstStyle/>
          <a:p>
            <a:pPr marL="0" indent="0">
              <a:buNone/>
            </a:pPr>
            <a:r>
              <a:rPr lang="es-ES" dirty="0"/>
              <a:t>1.- Es necesario </a:t>
            </a:r>
            <a:r>
              <a:rPr lang="es-ES" dirty="0">
                <a:solidFill>
                  <a:srgbClr val="0070C0"/>
                </a:solidFill>
              </a:rPr>
              <a:t>coordinar los esfuerzos de las comisiones </a:t>
            </a:r>
            <a:r>
              <a:rPr lang="es-ES" dirty="0"/>
              <a:t>con los temas </a:t>
            </a:r>
            <a:r>
              <a:rPr lang="es-ES" dirty="0" smtClean="0"/>
              <a:t>específicos </a:t>
            </a:r>
            <a:r>
              <a:rPr lang="es-ES" dirty="0"/>
              <a:t>para promover sinergia, evitar duplicidades y problemas de egos.</a:t>
            </a:r>
          </a:p>
          <a:p>
            <a:pPr marL="0" indent="0">
              <a:buNone/>
            </a:pPr>
            <a:r>
              <a:rPr lang="es-ES" dirty="0"/>
              <a:t>2.- Partiendo de que todos somos profesionales, considero que el uso del </a:t>
            </a:r>
            <a:r>
              <a:rPr lang="es-ES" dirty="0">
                <a:solidFill>
                  <a:srgbClr val="0070C0"/>
                </a:solidFill>
              </a:rPr>
              <a:t>logotipo de la Red, deberá aparecer de cualquier evento </a:t>
            </a:r>
            <a:r>
              <a:rPr lang="es-ES" dirty="0"/>
              <a:t>de las comisiones en conciencia de los presidentes de </a:t>
            </a:r>
            <a:r>
              <a:rPr lang="es-ES" dirty="0" smtClean="0"/>
              <a:t>ella.</a:t>
            </a:r>
            <a:endParaRPr lang="es-MX"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23</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3178275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49700" y="520700"/>
            <a:ext cx="7404100" cy="1169988"/>
          </a:xfrm>
        </p:spPr>
        <p:txBody>
          <a:bodyPr>
            <a:normAutofit/>
          </a:bodyPr>
          <a:lstStyle/>
          <a:p>
            <a:r>
              <a:rPr lang="es-ES" dirty="0"/>
              <a:t>P</a:t>
            </a:r>
            <a:r>
              <a:rPr lang="es-ES" dirty="0" smtClean="0"/>
              <a:t>ropuesta </a:t>
            </a:r>
            <a:r>
              <a:rPr lang="es-ES" dirty="0"/>
              <a:t>de </a:t>
            </a:r>
            <a:r>
              <a:rPr lang="es-ES" dirty="0" smtClean="0"/>
              <a:t>reforma (3)</a:t>
            </a:r>
            <a:endParaRPr lang="es-MX" dirty="0"/>
          </a:p>
        </p:txBody>
      </p:sp>
      <p:sp>
        <p:nvSpPr>
          <p:cNvPr id="3" name="Marcador de contenido 2"/>
          <p:cNvSpPr>
            <a:spLocks noGrp="1"/>
          </p:cNvSpPr>
          <p:nvPr>
            <p:ph idx="1"/>
          </p:nvPr>
        </p:nvSpPr>
        <p:spPr/>
        <p:txBody>
          <a:bodyPr>
            <a:normAutofit/>
          </a:bodyPr>
          <a:lstStyle/>
          <a:p>
            <a:pPr marL="0" indent="0">
              <a:buNone/>
            </a:pPr>
            <a:r>
              <a:rPr lang="es-ES" dirty="0" smtClean="0"/>
              <a:t>1. La </a:t>
            </a:r>
            <a:r>
              <a:rPr lang="es-ES" dirty="0"/>
              <a:t>posibilidad de </a:t>
            </a:r>
            <a:r>
              <a:rPr lang="es-ES" dirty="0" smtClean="0">
                <a:solidFill>
                  <a:srgbClr val="0070C0"/>
                </a:solidFill>
              </a:rPr>
              <a:t>participación </a:t>
            </a:r>
            <a:r>
              <a:rPr lang="es-ES" dirty="0">
                <a:solidFill>
                  <a:srgbClr val="0070C0"/>
                </a:solidFill>
              </a:rPr>
              <a:t>de ex integrantes de los CPC </a:t>
            </a:r>
            <a:r>
              <a:rPr lang="es-ES" dirty="0"/>
              <a:t>en las Comisiones que integran la Red, con voz pero sin voto</a:t>
            </a:r>
            <a:r>
              <a:rPr lang="es-ES" dirty="0" smtClean="0"/>
              <a:t>.</a:t>
            </a:r>
          </a:p>
          <a:p>
            <a:pPr marL="0" indent="0">
              <a:buNone/>
            </a:pPr>
            <a:r>
              <a:rPr lang="es-ES" dirty="0" smtClean="0"/>
              <a:t>2. La </a:t>
            </a:r>
            <a:r>
              <a:rPr lang="es-ES" dirty="0"/>
              <a:t>estructura de la RED debería ser como la del SNT, en </a:t>
            </a:r>
            <a:r>
              <a:rPr lang="es-ES" dirty="0">
                <a:solidFill>
                  <a:srgbClr val="0070C0"/>
                </a:solidFill>
              </a:rPr>
              <a:t>comisiones bien estructuradas y con cierta autonomía de operación</a:t>
            </a:r>
            <a:r>
              <a:rPr lang="es-ES" dirty="0"/>
              <a:t> en las comisiones, el control no tiene buenos resultados. </a:t>
            </a:r>
            <a:endParaRPr lang="es-MX" dirty="0"/>
          </a:p>
        </p:txBody>
      </p:sp>
      <p:sp>
        <p:nvSpPr>
          <p:cNvPr id="4" name="Marcador de número de diapositiva 3"/>
          <p:cNvSpPr>
            <a:spLocks noGrp="1"/>
          </p:cNvSpPr>
          <p:nvPr>
            <p:ph type="sldNum" sz="quarter" idx="12"/>
          </p:nvPr>
        </p:nvSpPr>
        <p:spPr/>
        <p:txBody>
          <a:bodyPr/>
          <a:lstStyle/>
          <a:p>
            <a:fld id="{C35DE3D7-4F50-4B26-8BEE-E30A900DD198}" type="slidenum">
              <a:rPr lang="es-MX" smtClean="0"/>
              <a:t>24</a:t>
            </a:fld>
            <a:endParaRPr lang="es-MX"/>
          </a:p>
        </p:txBody>
      </p:sp>
      <p:pic>
        <p:nvPicPr>
          <p:cNvPr id="6" name="image2.jpeg"/>
          <p:cNvPicPr/>
          <p:nvPr/>
        </p:nvPicPr>
        <p:blipFill>
          <a:blip r:embed="rId2" cstate="print"/>
          <a:stretch>
            <a:fillRect/>
          </a:stretch>
        </p:blipFill>
        <p:spPr>
          <a:xfrm>
            <a:off x="576944" y="260120"/>
            <a:ext cx="2895599" cy="763137"/>
          </a:xfrm>
          <a:prstGeom prst="rect">
            <a:avLst/>
          </a:prstGeom>
        </p:spPr>
      </p:pic>
    </p:spTree>
    <p:extLst>
      <p:ext uri="{BB962C8B-B14F-4D97-AF65-F5344CB8AC3E}">
        <p14:creationId xmlns:p14="http://schemas.microsoft.com/office/powerpoint/2010/main" val="12014661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25</a:t>
            </a:fld>
            <a:endParaRPr lang="es-MX"/>
          </a:p>
        </p:txBody>
      </p:sp>
      <p:pic>
        <p:nvPicPr>
          <p:cNvPr id="5" name="image2.jpeg"/>
          <p:cNvPicPr/>
          <p:nvPr/>
        </p:nvPicPr>
        <p:blipFill>
          <a:blip r:embed="rId2" cstate="print"/>
          <a:stretch>
            <a:fillRect/>
          </a:stretch>
        </p:blipFill>
        <p:spPr>
          <a:xfrm>
            <a:off x="576944" y="260120"/>
            <a:ext cx="2895599" cy="763137"/>
          </a:xfrm>
          <a:prstGeom prst="rect">
            <a:avLst/>
          </a:prstGeom>
        </p:spPr>
      </p:pic>
      <p:sp>
        <p:nvSpPr>
          <p:cNvPr id="2" name="CuadroTexto 1"/>
          <p:cNvSpPr txBox="1"/>
          <p:nvPr/>
        </p:nvSpPr>
        <p:spPr>
          <a:xfrm>
            <a:off x="5307169" y="623147"/>
            <a:ext cx="4675031" cy="800219"/>
          </a:xfrm>
          <a:prstGeom prst="rect">
            <a:avLst/>
          </a:prstGeom>
          <a:noFill/>
        </p:spPr>
        <p:txBody>
          <a:bodyPr wrap="square" rtlCol="0">
            <a:spAutoFit/>
          </a:bodyPr>
          <a:lstStyle/>
          <a:p>
            <a:r>
              <a:rPr lang="es-MX" sz="2800" dirty="0" smtClean="0"/>
              <a:t>Junta de Presidentes</a:t>
            </a:r>
          </a:p>
          <a:p>
            <a:r>
              <a:rPr lang="es-MX" dirty="0"/>
              <a:t>https://cpc.org.mx/?page_id=15453</a:t>
            </a:r>
          </a:p>
        </p:txBody>
      </p:sp>
      <p:pic>
        <p:nvPicPr>
          <p:cNvPr id="8" name="Imagen 7"/>
          <p:cNvPicPr>
            <a:picLocks noChangeAspect="1"/>
          </p:cNvPicPr>
          <p:nvPr/>
        </p:nvPicPr>
        <p:blipFill rotWithShape="1">
          <a:blip r:embed="rId3"/>
          <a:srcRect l="5438" t="14503" r="10951" b="17220"/>
          <a:stretch/>
        </p:blipFill>
        <p:spPr>
          <a:xfrm>
            <a:off x="838200" y="1708575"/>
            <a:ext cx="10913038" cy="5012900"/>
          </a:xfrm>
          <a:prstGeom prst="rect">
            <a:avLst/>
          </a:prstGeom>
        </p:spPr>
      </p:pic>
    </p:spTree>
    <p:extLst>
      <p:ext uri="{BB962C8B-B14F-4D97-AF65-F5344CB8AC3E}">
        <p14:creationId xmlns:p14="http://schemas.microsoft.com/office/powerpoint/2010/main" val="21762739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26</a:t>
            </a:fld>
            <a:endParaRPr lang="es-MX"/>
          </a:p>
        </p:txBody>
      </p:sp>
      <p:pic>
        <p:nvPicPr>
          <p:cNvPr id="5" name="image2.jpeg"/>
          <p:cNvPicPr/>
          <p:nvPr/>
        </p:nvPicPr>
        <p:blipFill>
          <a:blip r:embed="rId2" cstate="print"/>
          <a:stretch>
            <a:fillRect/>
          </a:stretch>
        </p:blipFill>
        <p:spPr>
          <a:xfrm>
            <a:off x="576944" y="260120"/>
            <a:ext cx="2895599" cy="763137"/>
          </a:xfrm>
          <a:prstGeom prst="rect">
            <a:avLst/>
          </a:prstGeom>
        </p:spPr>
      </p:pic>
      <p:sp>
        <p:nvSpPr>
          <p:cNvPr id="6" name="CuadroTexto 5"/>
          <p:cNvSpPr txBox="1"/>
          <p:nvPr/>
        </p:nvSpPr>
        <p:spPr>
          <a:xfrm>
            <a:off x="5018314" y="576943"/>
            <a:ext cx="5715000" cy="523220"/>
          </a:xfrm>
          <a:prstGeom prst="rect">
            <a:avLst/>
          </a:prstGeom>
          <a:noFill/>
        </p:spPr>
        <p:txBody>
          <a:bodyPr wrap="square" rtlCol="0">
            <a:spAutoFit/>
          </a:bodyPr>
          <a:lstStyle/>
          <a:p>
            <a:r>
              <a:rPr lang="es-MX" sz="2800" dirty="0" smtClean="0"/>
              <a:t>Coordinación Técnica de la Red</a:t>
            </a:r>
            <a:endParaRPr lang="es-MX" sz="2800" dirty="0"/>
          </a:p>
        </p:txBody>
      </p:sp>
      <p:sp>
        <p:nvSpPr>
          <p:cNvPr id="7" name="Rectángulo 6"/>
          <p:cNvSpPr/>
          <p:nvPr/>
        </p:nvSpPr>
        <p:spPr>
          <a:xfrm>
            <a:off x="838199" y="1393371"/>
            <a:ext cx="10003971" cy="1380378"/>
          </a:xfrm>
          <a:prstGeom prst="rect">
            <a:avLst/>
          </a:prstGeom>
        </p:spPr>
        <p:txBody>
          <a:bodyPr wrap="square">
            <a:spAutoFit/>
          </a:bodyPr>
          <a:lstStyle/>
          <a:p>
            <a:pPr algn="just">
              <a:lnSpc>
                <a:spcPct val="107000"/>
              </a:lnSpc>
              <a:spcAft>
                <a:spcPts val="800"/>
              </a:spcAft>
            </a:pPr>
            <a:r>
              <a:rPr lang="es-MX" dirty="0">
                <a:solidFill>
                  <a:srgbClr val="222222"/>
                </a:solidFill>
                <a:latin typeface="Arial" panose="020B0604020202020204" pitchFamily="34" charset="0"/>
                <a:ea typeface="Calibri" panose="020F0502020204030204" pitchFamily="34" charset="0"/>
                <a:cs typeface="Times New Roman" panose="02020603050405020304" pitchFamily="18" charset="0"/>
              </a:rPr>
              <a:t>Votación para la integración de la Coordinación Técnica de la Red de conformidad con el numeral SÉPTIMO de los Lineamientos de la Red Nacional de Comités de Participación Ciudadana de los Sistemas Anticorrupción, aprobados el </a:t>
            </a:r>
            <a:r>
              <a:rPr lang="es-MX" dirty="0" smtClean="0">
                <a:solidFill>
                  <a:srgbClr val="222222"/>
                </a:solidFill>
                <a:latin typeface="Arial" panose="020B0604020202020204" pitchFamily="34" charset="0"/>
                <a:ea typeface="Calibri" panose="020F0502020204030204" pitchFamily="34" charset="0"/>
                <a:cs typeface="Times New Roman" panose="02020603050405020304" pitchFamily="18" charset="0"/>
              </a:rPr>
              <a:t>28 </a:t>
            </a:r>
            <a:r>
              <a:rPr lang="es-MX" dirty="0">
                <a:solidFill>
                  <a:srgbClr val="222222"/>
                </a:solidFill>
                <a:latin typeface="Arial" panose="020B0604020202020204" pitchFamily="34" charset="0"/>
                <a:ea typeface="Calibri" panose="020F0502020204030204" pitchFamily="34" charset="0"/>
                <a:cs typeface="Times New Roman" panose="02020603050405020304" pitchFamily="18" charset="0"/>
              </a:rPr>
              <a:t>de octubre de </a:t>
            </a:r>
            <a:r>
              <a:rPr lang="es-MX" dirty="0" smtClean="0">
                <a:solidFill>
                  <a:srgbClr val="222222"/>
                </a:solidFill>
                <a:latin typeface="Arial" panose="020B0604020202020204" pitchFamily="34" charset="0"/>
                <a:ea typeface="Calibri" panose="020F0502020204030204" pitchFamily="34" charset="0"/>
                <a:cs typeface="Times New Roman" panose="02020603050405020304" pitchFamily="18" charset="0"/>
              </a:rPr>
              <a:t>2020</a:t>
            </a:r>
          </a:p>
          <a:p>
            <a:pPr algn="just">
              <a:lnSpc>
                <a:spcPct val="107000"/>
              </a:lnSpc>
              <a:spcAft>
                <a:spcPts val="800"/>
              </a:spcAft>
            </a:pPr>
            <a:r>
              <a:rPr lang="es-MX" dirty="0" smtClean="0">
                <a:solidFill>
                  <a:srgbClr val="222222"/>
                </a:solidFill>
                <a:latin typeface="Arial" panose="020B0604020202020204" pitchFamily="34" charset="0"/>
                <a:ea typeface="Calibri" panose="020F0502020204030204" pitchFamily="34" charset="0"/>
                <a:cs typeface="Times New Roman" panose="02020603050405020304" pitchFamily="18" charset="0"/>
              </a:rPr>
              <a:t>Fechas </a:t>
            </a:r>
            <a:r>
              <a:rPr lang="es-MX" dirty="0">
                <a:solidFill>
                  <a:srgbClr val="222222"/>
                </a:solidFill>
                <a:latin typeface="Arial" panose="020B0604020202020204" pitchFamily="34" charset="0"/>
                <a:ea typeface="Calibri" panose="020F0502020204030204" pitchFamily="34" charset="0"/>
                <a:cs typeface="Times New Roman" panose="02020603050405020304" pitchFamily="18" charset="0"/>
              </a:rPr>
              <a:t>de votación: </a:t>
            </a:r>
            <a:r>
              <a:rPr lang="es-MX" b="1" dirty="0">
                <a:latin typeface="Calibri" panose="020F0502020204030204" pitchFamily="34" charset="0"/>
                <a:ea typeface="Calibri" panose="020F0502020204030204" pitchFamily="34" charset="0"/>
                <a:cs typeface="Times New Roman" panose="02020603050405020304" pitchFamily="18" charset="0"/>
              </a:rPr>
              <a:t>Del viernes 6 al martes</a:t>
            </a:r>
            <a:r>
              <a:rPr lang="es-MX" dirty="0">
                <a:latin typeface="Calibri" panose="020F0502020204030204" pitchFamily="34" charset="0"/>
                <a:ea typeface="Calibri" panose="020F0502020204030204" pitchFamily="34" charset="0"/>
                <a:cs typeface="Times New Roman" panose="02020603050405020304" pitchFamily="18" charset="0"/>
              </a:rPr>
              <a:t> </a:t>
            </a:r>
            <a:r>
              <a:rPr lang="es-MX" b="1" dirty="0">
                <a:latin typeface="Calibri" panose="020F0502020204030204" pitchFamily="34" charset="0"/>
                <a:ea typeface="Calibri" panose="020F0502020204030204" pitchFamily="34" charset="0"/>
                <a:cs typeface="Times New Roman" panose="02020603050405020304" pitchFamily="18" charset="0"/>
              </a:rPr>
              <a:t>10 de noviembre de </a:t>
            </a:r>
            <a:r>
              <a:rPr lang="es-MX" b="1" dirty="0" smtClean="0">
                <a:latin typeface="Calibri" panose="020F0502020204030204" pitchFamily="34" charset="0"/>
                <a:ea typeface="Calibri" panose="020F0502020204030204" pitchFamily="34" charset="0"/>
                <a:cs typeface="Times New Roman" panose="02020603050405020304" pitchFamily="18" charset="0"/>
              </a:rPr>
              <a:t>2020 con los siguientes resultados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7554686" y="3829271"/>
            <a:ext cx="3472542" cy="187051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lnSpc>
                <a:spcPct val="107000"/>
              </a:lnSpc>
              <a:spcAft>
                <a:spcPts val="800"/>
              </a:spcAft>
            </a:pPr>
            <a:r>
              <a:rPr lang="es-MX" dirty="0">
                <a:solidFill>
                  <a:srgbClr val="222222"/>
                </a:solidFill>
                <a:latin typeface="Arial" panose="020B0604020202020204" pitchFamily="34" charset="0"/>
                <a:ea typeface="Calibri" panose="020F0502020204030204" pitchFamily="34" charset="0"/>
                <a:cs typeface="Times New Roman" panose="02020603050405020304" pitchFamily="18" charset="0"/>
              </a:rPr>
              <a:t>Cada uno de los integrantes de la Red </a:t>
            </a:r>
            <a:r>
              <a:rPr lang="es-MX" dirty="0" smtClean="0">
                <a:solidFill>
                  <a:srgbClr val="222222"/>
                </a:solidFill>
                <a:latin typeface="Arial" panose="020B0604020202020204" pitchFamily="34" charset="0"/>
                <a:ea typeface="Calibri" panose="020F0502020204030204" pitchFamily="34" charset="0"/>
                <a:cs typeface="Times New Roman" panose="02020603050405020304" pitchFamily="18" charset="0"/>
              </a:rPr>
              <a:t>pudieron </a:t>
            </a:r>
            <a:r>
              <a:rPr lang="es-MX" dirty="0">
                <a:solidFill>
                  <a:srgbClr val="222222"/>
                </a:solidFill>
                <a:latin typeface="Arial" panose="020B0604020202020204" pitchFamily="34" charset="0"/>
                <a:ea typeface="Calibri" panose="020F0502020204030204" pitchFamily="34" charset="0"/>
                <a:cs typeface="Times New Roman" panose="02020603050405020304" pitchFamily="18" charset="0"/>
              </a:rPr>
              <a:t>votar por 3 candidatos de los anteriormente enlistados, les pedimos en este formulario, indiquen el nombre de las tres personas que eligen.</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a 8"/>
          <p:cNvGraphicFramePr>
            <a:graphicFrameLocks noGrp="1"/>
          </p:cNvGraphicFramePr>
          <p:nvPr>
            <p:extLst>
              <p:ext uri="{D42A27DB-BD31-4B8C-83A1-F6EECF244321}">
                <p14:modId xmlns:p14="http://schemas.microsoft.com/office/powerpoint/2010/main" val="2414341896"/>
              </p:ext>
            </p:extLst>
          </p:nvPr>
        </p:nvGraphicFramePr>
        <p:xfrm>
          <a:off x="1045029" y="2936535"/>
          <a:ext cx="5421086" cy="3518535"/>
        </p:xfrm>
        <a:graphic>
          <a:graphicData uri="http://schemas.openxmlformats.org/drawingml/2006/table">
            <a:tbl>
              <a:tblPr>
                <a:tableStyleId>{5C22544A-7EE6-4342-B048-85BDC9FD1C3A}</a:tableStyleId>
              </a:tblPr>
              <a:tblGrid>
                <a:gridCol w="2424430">
                  <a:extLst>
                    <a:ext uri="{9D8B030D-6E8A-4147-A177-3AD203B41FA5}">
                      <a16:colId xmlns:a16="http://schemas.microsoft.com/office/drawing/2014/main" val="2589727070"/>
                    </a:ext>
                  </a:extLst>
                </a:gridCol>
                <a:gridCol w="1483541">
                  <a:extLst>
                    <a:ext uri="{9D8B030D-6E8A-4147-A177-3AD203B41FA5}">
                      <a16:colId xmlns:a16="http://schemas.microsoft.com/office/drawing/2014/main" val="2745088903"/>
                    </a:ext>
                  </a:extLst>
                </a:gridCol>
                <a:gridCol w="1513115">
                  <a:extLst>
                    <a:ext uri="{9D8B030D-6E8A-4147-A177-3AD203B41FA5}">
                      <a16:colId xmlns:a16="http://schemas.microsoft.com/office/drawing/2014/main" val="1006702777"/>
                    </a:ext>
                  </a:extLst>
                </a:gridCol>
              </a:tblGrid>
              <a:tr h="212014">
                <a:tc>
                  <a:txBody>
                    <a:bodyPr/>
                    <a:lstStyle/>
                    <a:p>
                      <a:pPr algn="ctr" fontAlgn="b"/>
                      <a:r>
                        <a:rPr lang="en-US" sz="1600" u="none" strike="noStrike" dirty="0" err="1">
                          <a:effectLst/>
                        </a:rPr>
                        <a:t>Candidatos</a:t>
                      </a:r>
                      <a:r>
                        <a:rPr lang="en-US" sz="1600" u="none" strike="noStrike" dirty="0">
                          <a:effectLst/>
                        </a:rPr>
                        <a:t>/as</a:t>
                      </a:r>
                      <a:endParaRPr lang="en-US" sz="16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err="1">
                          <a:effectLst/>
                        </a:rPr>
                        <a:t>Entidad</a:t>
                      </a:r>
                      <a:r>
                        <a:rPr lang="en-US" sz="1600" u="none" strike="noStrike" dirty="0">
                          <a:effectLst/>
                        </a:rPr>
                        <a:t> </a:t>
                      </a:r>
                      <a:r>
                        <a:rPr lang="en-US" sz="1600" u="none" strike="noStrike" dirty="0" err="1">
                          <a:effectLst/>
                        </a:rPr>
                        <a:t>Federativa</a:t>
                      </a:r>
                      <a:endParaRPr lang="en-US" sz="16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TOTAL</a:t>
                      </a:r>
                      <a:endParaRPr lang="en-US" sz="16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751255692"/>
                  </a:ext>
                </a:extLst>
              </a:tr>
              <a:tr h="212014">
                <a:tc>
                  <a:txBody>
                    <a:bodyPr/>
                    <a:lstStyle/>
                    <a:p>
                      <a:pPr algn="l" fontAlgn="b"/>
                      <a:r>
                        <a:rPr lang="en-US" sz="1600" u="none" strike="noStrike" dirty="0">
                          <a:effectLst/>
                        </a:rPr>
                        <a:t>Reyna Miguel </a:t>
                      </a:r>
                      <a:r>
                        <a:rPr lang="en-US" sz="1600" u="none" strike="noStrike" dirty="0" err="1">
                          <a:effectLst/>
                        </a:rPr>
                        <a:t>Santillan</a:t>
                      </a:r>
                      <a:r>
                        <a:rPr lang="en-US" sz="1600" u="none" strike="noStrike" dirty="0">
                          <a:effectLst/>
                        </a:rPr>
                        <a:t> </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Oaxaca</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a:effectLst/>
                        </a:rPr>
                        <a:t>50</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227324269"/>
                  </a:ext>
                </a:extLst>
              </a:tr>
              <a:tr h="212014">
                <a:tc>
                  <a:txBody>
                    <a:bodyPr/>
                    <a:lstStyle/>
                    <a:p>
                      <a:pPr algn="l" fontAlgn="b"/>
                      <a:r>
                        <a:rPr lang="en-US" sz="1600" u="none" strike="noStrike">
                          <a:effectLst/>
                        </a:rPr>
                        <a:t>Jafia Pacheco Valtierra</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Coahuila</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dirty="0">
                          <a:effectLst/>
                        </a:rPr>
                        <a:t>45</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04521498"/>
                  </a:ext>
                </a:extLst>
              </a:tr>
              <a:tr h="212014">
                <a:tc>
                  <a:txBody>
                    <a:bodyPr/>
                    <a:lstStyle/>
                    <a:p>
                      <a:pPr algn="l" fontAlgn="b"/>
                      <a:r>
                        <a:rPr lang="es-ES" sz="1600" u="none" strike="noStrike">
                          <a:effectLst/>
                        </a:rPr>
                        <a:t>María Juana Damiana Herrera Mota</a:t>
                      </a:r>
                      <a:endParaRPr lang="es-E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Morelos</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dirty="0">
                          <a:effectLst/>
                        </a:rPr>
                        <a:t>37</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93670485"/>
                  </a:ext>
                </a:extLst>
              </a:tr>
              <a:tr h="212014">
                <a:tc>
                  <a:txBody>
                    <a:bodyPr/>
                    <a:lstStyle/>
                    <a:p>
                      <a:pPr algn="l" fontAlgn="b"/>
                      <a:r>
                        <a:rPr lang="en-US" sz="1600" u="none" strike="noStrike">
                          <a:effectLst/>
                        </a:rPr>
                        <a:t>Carmen Álvarez González</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Chihuahua</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a:effectLst/>
                        </a:rPr>
                        <a:t>30</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65479684"/>
                  </a:ext>
                </a:extLst>
              </a:tr>
              <a:tr h="212014">
                <a:tc>
                  <a:txBody>
                    <a:bodyPr/>
                    <a:lstStyle/>
                    <a:p>
                      <a:pPr algn="l" fontAlgn="b"/>
                      <a:r>
                        <a:rPr lang="en-US" sz="1600" u="none" strike="noStrike">
                          <a:effectLst/>
                        </a:rPr>
                        <a:t>Ignacio Rendón Romero</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Guerrero</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a:effectLst/>
                        </a:rPr>
                        <a:t>23</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17225443"/>
                  </a:ext>
                </a:extLst>
              </a:tr>
              <a:tr h="212014">
                <a:tc>
                  <a:txBody>
                    <a:bodyPr/>
                    <a:lstStyle/>
                    <a:p>
                      <a:pPr algn="l" fontAlgn="b"/>
                      <a:r>
                        <a:rPr lang="en-US" sz="1600" u="none" strike="noStrike">
                          <a:effectLst/>
                        </a:rPr>
                        <a:t>Carlos Mizael Anguiano Solano</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Colima</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a:effectLst/>
                        </a:rPr>
                        <a:t>23</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252893380"/>
                  </a:ext>
                </a:extLst>
              </a:tr>
              <a:tr h="212014">
                <a:tc>
                  <a:txBody>
                    <a:bodyPr/>
                    <a:lstStyle/>
                    <a:p>
                      <a:pPr algn="l" fontAlgn="b"/>
                      <a:r>
                        <a:rPr lang="en-US" sz="1600" u="none" strike="noStrike">
                          <a:effectLst/>
                        </a:rPr>
                        <a:t>Pastor Cruz Ortiz</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dirty="0">
                          <a:effectLst/>
                        </a:rPr>
                        <a:t>Campeche</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a:effectLst/>
                        </a:rPr>
                        <a:t>10</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096260464"/>
                  </a:ext>
                </a:extLst>
              </a:tr>
              <a:tr h="212014">
                <a:tc>
                  <a:txBody>
                    <a:bodyPr/>
                    <a:lstStyle/>
                    <a:p>
                      <a:pPr algn="l" fontAlgn="b"/>
                      <a:r>
                        <a:rPr lang="en-US" sz="1600" u="none" strike="noStrike">
                          <a:effectLst/>
                        </a:rPr>
                        <a:t>Laura Moreno Martínez</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a:effectLst/>
                        </a:rPr>
                        <a:t>San Luis Potosí</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dirty="0">
                          <a:effectLst/>
                        </a:rPr>
                        <a:t>10</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700556952"/>
                  </a:ext>
                </a:extLst>
              </a:tr>
              <a:tr h="212014">
                <a:tc>
                  <a:txBody>
                    <a:bodyPr/>
                    <a:lstStyle/>
                    <a:p>
                      <a:pPr algn="l" fontAlgn="b"/>
                      <a:r>
                        <a:rPr lang="en-US" sz="1600" u="none" strike="noStrike">
                          <a:effectLst/>
                        </a:rPr>
                        <a:t>Alejandro Enríquez Hermida </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a:effectLst/>
                        </a:rPr>
                        <a:t>Morelos</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dirty="0">
                          <a:effectLst/>
                        </a:rPr>
                        <a:t>3</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014053974"/>
                  </a:ext>
                </a:extLst>
              </a:tr>
              <a:tr h="212014">
                <a:tc>
                  <a:txBody>
                    <a:bodyPr/>
                    <a:lstStyle/>
                    <a:p>
                      <a:pPr algn="l" fontAlgn="b"/>
                      <a:r>
                        <a:rPr lang="en-US" sz="1600" u="none" strike="noStrike" dirty="0">
                          <a:effectLst/>
                        </a:rPr>
                        <a:t>77  de 141 </a:t>
                      </a:r>
                      <a:r>
                        <a:rPr lang="en-US" sz="1600" u="none" strike="noStrike" dirty="0" err="1">
                          <a:effectLst/>
                        </a:rPr>
                        <a:t>votantes</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600" u="none" strike="noStrike" dirty="0">
                          <a:effectLst/>
                        </a:rPr>
                        <a:t>231</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84152633"/>
                  </a:ext>
                </a:extLst>
              </a:tr>
            </a:tbl>
          </a:graphicData>
        </a:graphic>
      </p:graphicFrame>
    </p:spTree>
    <p:extLst>
      <p:ext uri="{BB962C8B-B14F-4D97-AF65-F5344CB8AC3E}">
        <p14:creationId xmlns:p14="http://schemas.microsoft.com/office/powerpoint/2010/main" val="1639931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35DE3D7-4F50-4B26-8BEE-E30A900DD198}" type="slidenum">
              <a:rPr lang="es-MX" smtClean="0"/>
              <a:t>27</a:t>
            </a:fld>
            <a:endParaRPr lang="es-MX"/>
          </a:p>
        </p:txBody>
      </p:sp>
      <p:pic>
        <p:nvPicPr>
          <p:cNvPr id="5" name="image2.jpeg"/>
          <p:cNvPicPr/>
          <p:nvPr/>
        </p:nvPicPr>
        <p:blipFill>
          <a:blip r:embed="rId2" cstate="print"/>
          <a:stretch>
            <a:fillRect/>
          </a:stretch>
        </p:blipFill>
        <p:spPr>
          <a:xfrm>
            <a:off x="576944" y="260120"/>
            <a:ext cx="2895599" cy="763137"/>
          </a:xfrm>
          <a:prstGeom prst="rect">
            <a:avLst/>
          </a:prstGeom>
        </p:spPr>
      </p:pic>
      <p:sp>
        <p:nvSpPr>
          <p:cNvPr id="6" name="CuadroTexto 5"/>
          <p:cNvSpPr txBox="1"/>
          <p:nvPr/>
        </p:nvSpPr>
        <p:spPr>
          <a:xfrm>
            <a:off x="5018314" y="576943"/>
            <a:ext cx="5715000" cy="523220"/>
          </a:xfrm>
          <a:prstGeom prst="rect">
            <a:avLst/>
          </a:prstGeom>
          <a:noFill/>
        </p:spPr>
        <p:txBody>
          <a:bodyPr wrap="square" rtlCol="0">
            <a:spAutoFit/>
          </a:bodyPr>
          <a:lstStyle/>
          <a:p>
            <a:r>
              <a:rPr lang="es-MX" sz="2800" dirty="0" smtClean="0"/>
              <a:t>Coordinación Técnica de la Red</a:t>
            </a:r>
            <a:endParaRPr lang="es-MX" sz="2800" dirty="0"/>
          </a:p>
        </p:txBody>
      </p:sp>
      <p:graphicFrame>
        <p:nvGraphicFramePr>
          <p:cNvPr id="2" name="Tabla 1"/>
          <p:cNvGraphicFramePr>
            <a:graphicFrameLocks noGrp="1"/>
          </p:cNvGraphicFramePr>
          <p:nvPr>
            <p:extLst>
              <p:ext uri="{D42A27DB-BD31-4B8C-83A1-F6EECF244321}">
                <p14:modId xmlns:p14="http://schemas.microsoft.com/office/powerpoint/2010/main" val="2404265371"/>
              </p:ext>
            </p:extLst>
          </p:nvPr>
        </p:nvGraphicFramePr>
        <p:xfrm>
          <a:off x="1055914" y="1462361"/>
          <a:ext cx="4659086" cy="4377978"/>
        </p:xfrm>
        <a:graphic>
          <a:graphicData uri="http://schemas.openxmlformats.org/drawingml/2006/table">
            <a:tbl>
              <a:tblPr>
                <a:tableStyleId>{5C22544A-7EE6-4342-B048-85BDC9FD1C3A}</a:tableStyleId>
              </a:tblPr>
              <a:tblGrid>
                <a:gridCol w="3460715">
                  <a:extLst>
                    <a:ext uri="{9D8B030D-6E8A-4147-A177-3AD203B41FA5}">
                      <a16:colId xmlns:a16="http://schemas.microsoft.com/office/drawing/2014/main" val="1422966048"/>
                    </a:ext>
                  </a:extLst>
                </a:gridCol>
                <a:gridCol w="1198371">
                  <a:extLst>
                    <a:ext uri="{9D8B030D-6E8A-4147-A177-3AD203B41FA5}">
                      <a16:colId xmlns:a16="http://schemas.microsoft.com/office/drawing/2014/main" val="2129639748"/>
                    </a:ext>
                  </a:extLst>
                </a:gridCol>
              </a:tblGrid>
              <a:tr h="976190">
                <a:tc>
                  <a:txBody>
                    <a:bodyPr/>
                    <a:lstStyle/>
                    <a:p>
                      <a:pPr algn="l" fontAlgn="b"/>
                      <a:r>
                        <a:rPr lang="en-US" sz="2400" u="none" strike="noStrike" dirty="0">
                          <a:effectLst/>
                        </a:rPr>
                        <a:t>Reyna Miguel </a:t>
                      </a:r>
                      <a:r>
                        <a:rPr lang="en-US" sz="2400" u="none" strike="noStrike" dirty="0" err="1" smtClean="0">
                          <a:effectLst/>
                        </a:rPr>
                        <a:t>Santillán</a:t>
                      </a:r>
                      <a:r>
                        <a:rPr lang="en-US" sz="2400" u="none" strike="noStrike" dirty="0" smtClean="0">
                          <a:effectLst/>
                        </a:rPr>
                        <a:t> </a:t>
                      </a:r>
                      <a:endParaRPr lang="en-US" sz="24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2400" u="none" strike="noStrike" dirty="0">
                          <a:effectLst/>
                        </a:rPr>
                        <a:t>Oaxaca</a:t>
                      </a:r>
                      <a:endParaRPr lang="en-US" sz="24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91779510"/>
                  </a:ext>
                </a:extLst>
              </a:tr>
              <a:tr h="1486108">
                <a:tc>
                  <a:txBody>
                    <a:bodyPr/>
                    <a:lstStyle/>
                    <a:p>
                      <a:pPr algn="l" fontAlgn="b"/>
                      <a:r>
                        <a:rPr lang="en-US" sz="2400" u="none" strike="noStrike" dirty="0" err="1">
                          <a:effectLst/>
                        </a:rPr>
                        <a:t>Jafia</a:t>
                      </a:r>
                      <a:r>
                        <a:rPr lang="en-US" sz="2400" u="none" strike="noStrike" dirty="0">
                          <a:effectLst/>
                        </a:rPr>
                        <a:t> Pacheco </a:t>
                      </a:r>
                      <a:r>
                        <a:rPr lang="en-US" sz="2400" u="none" strike="noStrike" dirty="0" err="1">
                          <a:effectLst/>
                        </a:rPr>
                        <a:t>Valtierra</a:t>
                      </a:r>
                      <a:endParaRPr lang="en-US" sz="24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2400" u="none" strike="noStrike" dirty="0">
                          <a:effectLst/>
                        </a:rPr>
                        <a:t>Coahuila</a:t>
                      </a:r>
                      <a:endParaRPr lang="en-US" sz="24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608088094"/>
                  </a:ext>
                </a:extLst>
              </a:tr>
              <a:tr h="1915680">
                <a:tc>
                  <a:txBody>
                    <a:bodyPr/>
                    <a:lstStyle/>
                    <a:p>
                      <a:pPr algn="l" fontAlgn="b"/>
                      <a:r>
                        <a:rPr lang="es-ES" sz="2400" u="none" strike="noStrike" dirty="0">
                          <a:effectLst/>
                        </a:rPr>
                        <a:t>María Juana </a:t>
                      </a:r>
                      <a:r>
                        <a:rPr lang="es-ES" sz="2400" u="none" strike="noStrike" dirty="0" err="1">
                          <a:effectLst/>
                        </a:rPr>
                        <a:t>Damiana</a:t>
                      </a:r>
                      <a:r>
                        <a:rPr lang="es-ES" sz="2400" u="none" strike="noStrike" dirty="0">
                          <a:effectLst/>
                        </a:rPr>
                        <a:t> Herrera Mota</a:t>
                      </a:r>
                      <a:endParaRPr lang="es-ES" sz="24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2400" u="none" strike="noStrike" dirty="0">
                          <a:effectLst/>
                        </a:rPr>
                        <a:t>Morelos</a:t>
                      </a:r>
                      <a:endParaRPr lang="en-US" sz="24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990518730"/>
                  </a:ext>
                </a:extLst>
              </a:tr>
            </a:tbl>
          </a:graphicData>
        </a:graphic>
      </p:graphicFrame>
      <p:pic>
        <p:nvPicPr>
          <p:cNvPr id="7" name="Imagen 6">
            <a:extLst>
              <a:ext uri="{FF2B5EF4-FFF2-40B4-BE49-F238E27FC236}">
                <a16:creationId xmlns:a16="http://schemas.microsoft.com/office/drawing/2014/main" id="{8D58DB14-C111-41BF-99FD-DD788205D7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4011" y="1338407"/>
            <a:ext cx="1677803" cy="1623090"/>
          </a:xfrm>
          <a:prstGeom prst="rect">
            <a:avLst/>
          </a:prstGeom>
        </p:spPr>
      </p:pic>
      <p:pic>
        <p:nvPicPr>
          <p:cNvPr id="8" name="Imagen 7">
            <a:extLst>
              <a:ext uri="{FF2B5EF4-FFF2-40B4-BE49-F238E27FC236}">
                <a16:creationId xmlns:a16="http://schemas.microsoft.com/office/drawing/2014/main" id="{00000000-0008-0000-0000-00004A000000}"/>
              </a:ext>
            </a:extLst>
          </p:cNvPr>
          <p:cNvPicPr>
            <a:picLocks noChangeAspect="1"/>
          </p:cNvPicPr>
          <p:nvPr/>
        </p:nvPicPr>
        <p:blipFill rotWithShape="1">
          <a:blip r:embed="rId4"/>
          <a:srcRect l="-1" r="-1086" b="11762"/>
          <a:stretch/>
        </p:blipFill>
        <p:spPr>
          <a:xfrm>
            <a:off x="8610600" y="3047341"/>
            <a:ext cx="2026148" cy="1981859"/>
          </a:xfrm>
          <a:prstGeom prst="rect">
            <a:avLst/>
          </a:prstGeom>
        </p:spPr>
      </p:pic>
      <p:pic>
        <p:nvPicPr>
          <p:cNvPr id="9" name="Imagen 8">
            <a:extLst>
              <a:ext uri="{FF2B5EF4-FFF2-40B4-BE49-F238E27FC236}">
                <a16:creationId xmlns:a16="http://schemas.microsoft.com/office/drawing/2014/main" id="{68435F2E-CE26-4EB5-8DF5-5158B31D53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8109" y="4731199"/>
            <a:ext cx="1681233" cy="1625151"/>
          </a:xfrm>
          <a:prstGeom prst="rect">
            <a:avLst/>
          </a:prstGeom>
        </p:spPr>
      </p:pic>
    </p:spTree>
    <p:extLst>
      <p:ext uri="{BB962C8B-B14F-4D97-AF65-F5344CB8AC3E}">
        <p14:creationId xmlns:p14="http://schemas.microsoft.com/office/powerpoint/2010/main" val="2295200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2996</TotalTime>
  <Words>2882</Words>
  <Application>Microsoft Office PowerPoint</Application>
  <PresentationFormat>Panorámica</PresentationFormat>
  <Paragraphs>257</Paragraphs>
  <Slides>27</Slides>
  <Notes>0</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27</vt:i4>
      </vt:variant>
    </vt:vector>
  </HeadingPairs>
  <TitlesOfParts>
    <vt:vector size="34" baseType="lpstr">
      <vt:lpstr>Arial</vt:lpstr>
      <vt:lpstr>Calibri</vt:lpstr>
      <vt:lpstr>Calibri Light</vt:lpstr>
      <vt:lpstr>Segoe UI Historic</vt:lpstr>
      <vt:lpstr>Times New Roman</vt:lpstr>
      <vt:lpstr>Tema de Office</vt:lpstr>
      <vt:lpstr>Hoja de cálculo</vt:lpstr>
      <vt:lpstr>Presentación de PowerPoint</vt:lpstr>
      <vt:lpstr>Presentación de PowerPoint</vt:lpstr>
      <vt:lpstr>Presentación de PowerPoint</vt:lpstr>
      <vt:lpstr>Presentación de PowerPoint</vt:lpstr>
      <vt:lpstr>Presentación de PowerPoint</vt:lpstr>
      <vt:lpstr>Proceso de aprobación de reformas a los Lineamientos de la Red</vt:lpstr>
      <vt:lpstr>Proceso de aprobación de reformas a los Lineamientos de la Red</vt:lpstr>
      <vt:lpstr>Lineamiento Quinto</vt:lpstr>
      <vt:lpstr>Lineamiento Quinto</vt:lpstr>
      <vt:lpstr>Lineamiento Sexto</vt:lpstr>
      <vt:lpstr>Lineamiento Sexto</vt:lpstr>
      <vt:lpstr>Lineamiento Séptimo</vt:lpstr>
      <vt:lpstr>Lineamiento Séptimo</vt:lpstr>
      <vt:lpstr>Lineamiento Noveno</vt:lpstr>
      <vt:lpstr>Lineamiento Noveno</vt:lpstr>
      <vt:lpstr>Lineamiento Décimo Octavo</vt:lpstr>
      <vt:lpstr>Lineamiento Décimo Octavo</vt:lpstr>
      <vt:lpstr>Lineamiento Vigésimo Primero</vt:lpstr>
      <vt:lpstr>Lineamiento Vigésimo Primero</vt:lpstr>
      <vt:lpstr>Lineamiento Transitorio</vt:lpstr>
      <vt:lpstr>Lineamiento Transitorio</vt:lpstr>
      <vt:lpstr>Propuesta de reforma (1)</vt:lpstr>
      <vt:lpstr>Propuesta de reforma (2)</vt:lpstr>
      <vt:lpstr>Propuesta de reforma (3)</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Bernardo Rojas Nájera</dc:creator>
  <cp:lastModifiedBy>Rosa Maria</cp:lastModifiedBy>
  <cp:revision>185</cp:revision>
  <cp:lastPrinted>2020-09-16T19:49:24Z</cp:lastPrinted>
  <dcterms:created xsi:type="dcterms:W3CDTF">2018-09-24T14:48:48Z</dcterms:created>
  <dcterms:modified xsi:type="dcterms:W3CDTF">2020-11-19T19:11:12Z</dcterms:modified>
</cp:coreProperties>
</file>